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pPr>
                <a:defRPr/>
              </a:pPr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pPr>
                <a:defRPr/>
              </a:pPr>
              <a:t>‹N°›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847195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6533075" y="1052736"/>
            <a:ext cx="2503421" cy="576064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Monotype Corsiva" pitchFamily="66" charset="0"/>
              </a:rPr>
              <a:t>Quiz
</a:t>
            </a:r>
            <a:endParaRPr sz="36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we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324544" y="-99392"/>
            <a:ext cx="4918689" cy="6957392"/>
          </a:xfrm>
          <a:prstGeom prst="rect">
            <a:avLst/>
          </a:prstGeom>
        </p:spPr>
      </p:pic>
      <p:pic>
        <p:nvPicPr>
          <p:cNvPr id="9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-519608"/>
            <a:ext cx="3144688" cy="31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16016" y="2559151"/>
            <a:ext cx="43204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naissez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vous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 Yamal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</a:p>
        </p:txBody>
      </p:sp>
    </p:spTree>
  </p:cSld>
  <p:clrMapOvr>
    <a:masterClrMapping/>
  </p:clrMapOvr>
  <p:transition spd="slow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7051101" name="Заголовок 1"/>
          <p:cNvSpPr>
            <a:spLocks noGrp="1"/>
          </p:cNvSpPr>
          <p:nvPr>
            <p:ph type="title"/>
          </p:nvPr>
        </p:nvSpPr>
        <p:spPr bwMode="auto">
          <a:xfrm>
            <a:off x="611560" y="193200"/>
            <a:ext cx="8229600" cy="85010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000" b="1" dirty="0"/>
              <a:t>Le jour </a:t>
            </a:r>
            <a:r>
              <a:rPr lang="en-US" sz="4000" b="1" dirty="0" err="1"/>
              <a:t>polaire</a:t>
            </a:r>
            <a:r>
              <a:rPr lang="en-US" sz="4000" b="1" dirty="0"/>
              <a:t> </a:t>
            </a:r>
            <a:r>
              <a:rPr lang="en-US" sz="4000" b="1" dirty="0" err="1"/>
              <a:t>est</a:t>
            </a:r>
            <a:r>
              <a:rPr lang="en-US" sz="4000" b="1" dirty="0"/>
              <a:t> </a:t>
            </a:r>
            <a:r>
              <a:rPr lang="en-US" sz="4000" b="1" dirty="0" err="1"/>
              <a:t>une</a:t>
            </a:r>
            <a:r>
              <a:rPr lang="en-US" sz="4000" b="1" dirty="0"/>
              <a:t> </a:t>
            </a:r>
            <a:r>
              <a:rPr lang="fr-FR" sz="4000" b="1" dirty="0"/>
              <a:t>période ...</a:t>
            </a:r>
            <a:r>
              <a:rPr lang="en-US" b="1" dirty="0"/>
              <a:t>
</a:t>
            </a:r>
            <a:br>
              <a:rPr lang="en-US" b="1" dirty="0"/>
            </a:br>
            <a:endParaRPr b="1" dirty="0"/>
          </a:p>
        </p:txBody>
      </p:sp>
      <p:sp>
        <p:nvSpPr>
          <p:cNvPr id="721287048" name="TextBox 721287047"/>
          <p:cNvSpPr txBox="1"/>
          <p:nvPr/>
        </p:nvSpPr>
        <p:spPr bwMode="auto">
          <a:xfrm>
            <a:off x="827584" y="1700808"/>
            <a:ext cx="7704856" cy="18456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rPr lang="fr-FR" sz="2800" b="1" dirty="0" smtClean="0"/>
              <a:t> quand</a:t>
            </a:r>
            <a:r>
              <a:rPr lang="fr-FR" sz="2800" b="1" dirty="0" smtClean="0"/>
              <a:t> </a:t>
            </a:r>
            <a:r>
              <a:rPr lang="fr-FR" sz="2800" b="1" dirty="0"/>
              <a:t>le Soleil </a:t>
            </a:r>
            <a:r>
              <a:rPr lang="fr-FR" sz="2800" b="1" dirty="0">
                <a:ea typeface="Calibri" panose="020F0502020204030204" pitchFamily="34" charset="0"/>
              </a:rPr>
              <a:t>ne descend pas au-delà de l’horizon</a:t>
            </a:r>
            <a:endParaRPr lang="fr-FR" sz="2800" b="1" dirty="0"/>
          </a:p>
          <a:p>
            <a:pPr marL="283879" indent="-283879">
              <a:buAutoNum type="arabicPeriod"/>
              <a:defRPr/>
            </a:pPr>
            <a:r>
              <a:rPr lang="fr-FR" sz="2800" b="1" dirty="0"/>
              <a:t> </a:t>
            </a:r>
            <a:r>
              <a:rPr lang="fr-FR" sz="2800" b="1" dirty="0" smtClean="0"/>
              <a:t>quand</a:t>
            </a:r>
            <a:r>
              <a:rPr lang="fr-FR" sz="2800" b="1" dirty="0" smtClean="0"/>
              <a:t> </a:t>
            </a:r>
            <a:r>
              <a:rPr lang="fr-FR" sz="2800" b="1" dirty="0"/>
              <a:t>le soleil brille et qu’il fait froid
</a:t>
            </a:r>
            <a:r>
              <a:rPr lang="fr-FR" sz="2800" b="1" dirty="0"/>
              <a:t> </a:t>
            </a:r>
            <a:r>
              <a:rPr lang="fr-FR" sz="2800" b="1" dirty="0" smtClean="0"/>
              <a:t>…d</a:t>
            </a:r>
            <a:r>
              <a:rPr lang="fr-FR" sz="2800" b="1" dirty="0" smtClean="0"/>
              <a:t>e </a:t>
            </a:r>
            <a:r>
              <a:rPr lang="fr-FR" sz="2800" b="1" dirty="0"/>
              <a:t>fête chez les peuples autochtones du Nord</a:t>
            </a:r>
            <a:endParaRPr lang="fr-FR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 rot="441342">
            <a:off x="665896" y="3774710"/>
            <a:ext cx="3291233" cy="2185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181426" y="3429000"/>
            <a:ext cx="4962574" cy="30238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253AF-18C3-9D2B-E3B0-6AD9EF0D7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9" y="301928"/>
            <a:ext cx="1507470" cy="148275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7051101" name="Заголовок 1"/>
          <p:cNvSpPr>
            <a:spLocks noGrp="1"/>
          </p:cNvSpPr>
          <p:nvPr>
            <p:ph type="title"/>
          </p:nvPr>
        </p:nvSpPr>
        <p:spPr bwMode="auto">
          <a:xfrm>
            <a:off x="971600" y="260648"/>
            <a:ext cx="7355160" cy="77809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3600" b="1" dirty="0"/>
              <a:t>Le jour </a:t>
            </a:r>
            <a:r>
              <a:rPr lang="en-US" sz="3600" b="1" dirty="0" err="1"/>
              <a:t>polaire</a:t>
            </a:r>
            <a:r>
              <a:rPr lang="en-US" sz="3600" b="1" dirty="0"/>
              <a:t> </a:t>
            </a:r>
            <a:r>
              <a:rPr lang="en-US" sz="3600" b="1" dirty="0" err="1"/>
              <a:t>est</a:t>
            </a:r>
            <a:r>
              <a:rPr lang="en-US" sz="3600" b="1" dirty="0"/>
              <a:t> </a:t>
            </a:r>
            <a:r>
              <a:rPr lang="en-US" sz="3600" b="1" dirty="0" err="1"/>
              <a:t>une</a:t>
            </a:r>
            <a:r>
              <a:rPr lang="en-US" sz="3600" b="1" dirty="0"/>
              <a:t> </a:t>
            </a:r>
            <a:r>
              <a:rPr lang="fr-FR" sz="3600" b="1" dirty="0"/>
              <a:t>période ...</a:t>
            </a:r>
            <a:endParaRPr sz="3600" b="1" dirty="0"/>
          </a:p>
        </p:txBody>
      </p:sp>
      <p:sp>
        <p:nvSpPr>
          <p:cNvPr id="721287048" name="TextBox 721287047"/>
          <p:cNvSpPr txBox="1"/>
          <p:nvPr/>
        </p:nvSpPr>
        <p:spPr bwMode="auto">
          <a:xfrm>
            <a:off x="467544" y="1631236"/>
            <a:ext cx="8208912" cy="14073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quand</a:t>
            </a:r>
            <a:r>
              <a:rPr lang="fr-FR" sz="2800" b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>
                <a:solidFill>
                  <a:srgbClr val="FF0000"/>
                </a:solidFill>
              </a:rPr>
              <a:t>le Soleil </a:t>
            </a:r>
            <a:r>
              <a:rPr lang="fr-FR" sz="2800" b="1" dirty="0">
                <a:solidFill>
                  <a:srgbClr val="FF0000"/>
                </a:solidFill>
                <a:ea typeface="Calibri" panose="020F0502020204030204" pitchFamily="34" charset="0"/>
              </a:rPr>
              <a:t>ne descend pas au-delà de l’horizon</a:t>
            </a:r>
            <a:endParaRPr lang="fr-FR" sz="2800" b="1" dirty="0">
              <a:solidFill>
                <a:srgbClr val="FF0000"/>
              </a:solidFill>
            </a:endParaRPr>
          </a:p>
          <a:p>
            <a:pPr marL="283879" indent="-283879">
              <a:buAutoNum type="arabicPeriod"/>
              <a:defRPr/>
            </a:pPr>
            <a:r>
              <a:rPr lang="fr-FR" sz="2800" b="1" dirty="0"/>
              <a:t> </a:t>
            </a:r>
            <a:r>
              <a:rPr lang="fr-FR" sz="2800" b="1" dirty="0" smtClean="0"/>
              <a:t>quand</a:t>
            </a:r>
            <a:r>
              <a:rPr lang="fr-FR" sz="2800" b="1" dirty="0" smtClean="0"/>
              <a:t> </a:t>
            </a:r>
            <a:r>
              <a:rPr lang="fr-FR" sz="2800" b="1" dirty="0"/>
              <a:t>le soleil brille et qu’il fait froid
</a:t>
            </a:r>
            <a:r>
              <a:rPr lang="fr-FR" sz="2800" b="1" dirty="0" smtClean="0"/>
              <a:t> …de </a:t>
            </a:r>
            <a:r>
              <a:rPr lang="fr-FR" sz="2800" b="1" dirty="0"/>
              <a:t>fête chez les peuples autochtones du Nord</a:t>
            </a:r>
            <a:endParaRPr lang="fr-FR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 rot="209482">
            <a:off x="683568" y="3789040"/>
            <a:ext cx="3291233" cy="2185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181426" y="3212976"/>
            <a:ext cx="4962574" cy="3023878"/>
          </a:xfrm>
          <a:prstGeom prst="rect">
            <a:avLst/>
          </a:prstGeom>
        </p:spPr>
      </p:pic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509120"/>
            <a:ext cx="2245940" cy="2245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0582054" name="Заголовок 1"/>
          <p:cNvSpPr>
            <a:spLocks noGrp="1"/>
          </p:cNvSpPr>
          <p:nvPr>
            <p:ph type="title"/>
          </p:nvPr>
        </p:nvSpPr>
        <p:spPr bwMode="auto">
          <a:xfrm>
            <a:off x="683568" y="404664"/>
            <a:ext cx="8229600" cy="64807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fr-FR" sz="3600" b="1" dirty="0">
                <a:effectLst/>
                <a:latin typeface="Segoe UI Web (West European)"/>
              </a:rPr>
              <a:t>La nuit polaire est une période </a:t>
            </a:r>
            <a:r>
              <a:rPr lang="ru-RU" sz="3600" b="1" dirty="0"/>
              <a:t>…</a:t>
            </a:r>
            <a:r>
              <a:rPr sz="3600" b="1" dirty="0"/>
              <a:t> </a:t>
            </a:r>
          </a:p>
        </p:txBody>
      </p:sp>
      <p:sp>
        <p:nvSpPr>
          <p:cNvPr id="206153421" name="TextBox 206153420"/>
          <p:cNvSpPr txBox="1"/>
          <p:nvPr/>
        </p:nvSpPr>
        <p:spPr bwMode="auto">
          <a:xfrm>
            <a:off x="1115616" y="1723400"/>
            <a:ext cx="7630134" cy="18456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rPr lang="fr-FR" sz="2800" b="1" dirty="0"/>
              <a:t> </a:t>
            </a:r>
            <a:r>
              <a:rPr lang="fr-FR" sz="2800" b="1" dirty="0" smtClean="0"/>
              <a:t>quand </a:t>
            </a:r>
            <a:r>
              <a:rPr lang="fr-FR" sz="2800" b="1" dirty="0"/>
              <a:t>il fait sombre et froid
 </a:t>
            </a:r>
            <a:r>
              <a:rPr lang="fr-FR" sz="2800" b="1" dirty="0" smtClean="0"/>
              <a:t>quand</a:t>
            </a:r>
            <a:r>
              <a:rPr lang="fr-FR" sz="2800" b="1" dirty="0" smtClean="0"/>
              <a:t> </a:t>
            </a:r>
            <a:r>
              <a:rPr lang="fr-FR" sz="2800" b="1" dirty="0"/>
              <a:t>tout le monde dort
 </a:t>
            </a:r>
            <a:r>
              <a:rPr lang="fr-FR" sz="2800" b="1" dirty="0" smtClean="0">
                <a:cs typeface="Arial" panose="020B0604020202020204" pitchFamily="34" charset="0"/>
              </a:rPr>
              <a:t>quand</a:t>
            </a:r>
            <a:r>
              <a:rPr lang="fr-FR" sz="2800" b="1" dirty="0" smtClean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le Soleil n'apparaît pas derrière l'horizon pendant plus de 24 heures</a:t>
            </a:r>
            <a:endParaRPr lang="ru-RU" sz="28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 rot="21181447">
            <a:off x="503606" y="3998011"/>
            <a:ext cx="3753258" cy="200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 rot="237296">
            <a:off x="4311572" y="3862452"/>
            <a:ext cx="4743313" cy="27478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9A9361-342B-BF80-EC11-55EE6DD17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835"/>
            <a:ext cx="1413173" cy="1390005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0582054" name="Заголовок 1"/>
          <p:cNvSpPr>
            <a:spLocks noGrp="1"/>
          </p:cNvSpPr>
          <p:nvPr>
            <p:ph type="title"/>
          </p:nvPr>
        </p:nvSpPr>
        <p:spPr bwMode="auto">
          <a:xfrm>
            <a:off x="697336" y="332656"/>
            <a:ext cx="8208912" cy="77809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fr-FR" sz="3600" b="1" dirty="0">
                <a:effectLst/>
                <a:latin typeface="Segoe UI Web (West European)"/>
              </a:rPr>
              <a:t>La nuit polaire est une période </a:t>
            </a:r>
            <a:r>
              <a:rPr lang="fr-FR" sz="3600" b="1" dirty="0"/>
              <a:t>… </a:t>
            </a:r>
            <a:endParaRPr sz="3600" b="1" dirty="0"/>
          </a:p>
        </p:txBody>
      </p:sp>
      <p:sp>
        <p:nvSpPr>
          <p:cNvPr id="206153421" name="TextBox 206153420"/>
          <p:cNvSpPr txBox="1"/>
          <p:nvPr/>
        </p:nvSpPr>
        <p:spPr bwMode="auto">
          <a:xfrm>
            <a:off x="611560" y="1340768"/>
            <a:ext cx="8208912" cy="18456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2800" b="1" dirty="0"/>
              <a:t>1. </a:t>
            </a:r>
            <a:r>
              <a:rPr lang="fr-FR" sz="2800" b="1" dirty="0"/>
              <a:t>q</a:t>
            </a:r>
            <a:r>
              <a:rPr lang="fr-FR" sz="2800" b="1" dirty="0" smtClean="0"/>
              <a:t>uand </a:t>
            </a:r>
            <a:r>
              <a:rPr lang="fr-FR" sz="2800" b="1" dirty="0"/>
              <a:t>il fait sombre et froid
</a:t>
            </a:r>
            <a:r>
              <a:rPr lang="ru-RU" sz="2800" b="1" dirty="0"/>
              <a:t>2. </a:t>
            </a:r>
            <a:r>
              <a:rPr lang="fr-FR" sz="2800" b="1" dirty="0" smtClean="0"/>
              <a:t>quand</a:t>
            </a:r>
            <a:r>
              <a:rPr lang="fr-FR" sz="2800" b="1" dirty="0" smtClean="0"/>
              <a:t> </a:t>
            </a:r>
            <a:r>
              <a:rPr lang="fr-FR" sz="2800" b="1" dirty="0"/>
              <a:t>tout le monde dort
</a:t>
            </a:r>
            <a:r>
              <a:rPr lang="ru-RU" sz="2800" b="1" dirty="0">
                <a:solidFill>
                  <a:srgbClr val="FF0000"/>
                </a:solidFill>
              </a:rPr>
              <a:t>3. </a:t>
            </a:r>
            <a:r>
              <a:rPr lang="fr-FR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quand</a:t>
            </a:r>
            <a:r>
              <a:rPr lang="fr-FR" sz="2800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le Soleil n'apparaît pas derrière l'horizon pendant plus de 24 heures</a:t>
            </a:r>
            <a:endParaRPr sz="28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 rot="21314356">
            <a:off x="149498" y="3834205"/>
            <a:ext cx="4007576" cy="214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 rot="266584">
            <a:off x="4287280" y="3487647"/>
            <a:ext cx="4685664" cy="2714486"/>
          </a:xfrm>
          <a:prstGeom prst="rect">
            <a:avLst/>
          </a:prstGeom>
        </p:spPr>
      </p:pic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509120"/>
            <a:ext cx="2245940" cy="2245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707904" y="1484784"/>
            <a:ext cx="4914039" cy="172819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3200" b="1" dirty="0">
                <a:latin typeface="+mn-lt"/>
              </a:rPr>
              <a:t>1.</a:t>
            </a:r>
            <a:r>
              <a:rPr lang="fr-FR" sz="3200" b="1" dirty="0">
                <a:effectLst/>
                <a:latin typeface="+mn-lt"/>
                <a:ea typeface="Calibri" panose="020F0502020204030204" pitchFamily="34" charset="0"/>
              </a:rPr>
              <a:t> Le tchoum </a:t>
            </a:r>
            <a:r>
              <a:rPr lang="ru-RU" sz="3200" b="1" dirty="0">
                <a:latin typeface="+mn-lt"/>
              </a:rPr>
              <a:t/>
            </a:r>
            <a:br>
              <a:rPr lang="ru-RU" sz="3200" b="1" dirty="0">
                <a:latin typeface="+mn-lt"/>
              </a:rPr>
            </a:br>
            <a:r>
              <a:rPr lang="ru-RU" sz="3200" b="1" dirty="0">
                <a:latin typeface="+mn-lt"/>
              </a:rPr>
              <a:t>2. </a:t>
            </a:r>
            <a:r>
              <a:rPr lang="fr-FR" sz="3200" b="1" dirty="0">
                <a:latin typeface="+mn-lt"/>
              </a:rPr>
              <a:t>La maison</a:t>
            </a:r>
            <a:r>
              <a:rPr lang="ru-RU" sz="3200" b="1" dirty="0">
                <a:latin typeface="+mn-lt"/>
              </a:rPr>
              <a:t/>
            </a:r>
            <a:br>
              <a:rPr lang="ru-RU" sz="3200" b="1" dirty="0">
                <a:latin typeface="+mn-lt"/>
              </a:rPr>
            </a:br>
            <a:r>
              <a:rPr lang="ru-RU" sz="3200" b="1" dirty="0">
                <a:latin typeface="+mn-lt"/>
              </a:rPr>
              <a:t>3. </a:t>
            </a:r>
            <a:r>
              <a:rPr lang="fr-FR" sz="3200" b="1" dirty="0">
                <a:latin typeface="+mn-lt"/>
              </a:rPr>
              <a:t>La yourte</a:t>
            </a:r>
            <a:endParaRPr sz="32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004048" y="3645024"/>
            <a:ext cx="4101222" cy="3075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5496" y="3645024"/>
            <a:ext cx="4914039" cy="3075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216395"/>
            <a:ext cx="8784976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17550"/>
            <a:r>
              <a:rPr lang="ru-RU" sz="2800" b="1" dirty="0"/>
              <a:t> </a:t>
            </a:r>
            <a:r>
              <a:rPr lang="fr-FR" sz="3200" b="1" dirty="0"/>
              <a:t>L</a:t>
            </a:r>
            <a:r>
              <a:rPr lang="fr-FR" sz="3200" b="1" dirty="0">
                <a:effectLst/>
                <a:ea typeface="Calibri" panose="020F0502020204030204" pitchFamily="34" charset="0"/>
              </a:rPr>
              <a:t>a demeure traditionnelle d</a:t>
            </a:r>
            <a:r>
              <a:rPr lang="en-US" sz="3200" b="1" dirty="0">
                <a:ea typeface="Calibri" panose="020F0502020204030204" pitchFamily="34" charset="0"/>
              </a:rPr>
              <a:t>u</a:t>
            </a:r>
            <a:r>
              <a:rPr lang="fr-FR" sz="3200" b="1" dirty="0">
                <a:effectLst/>
                <a:ea typeface="Calibri" panose="020F0502020204030204" pitchFamily="34" charset="0"/>
              </a:rPr>
              <a:t> peuple</a:t>
            </a:r>
            <a:r>
              <a:rPr lang="ru-RU" sz="3200" b="1" dirty="0">
                <a:effectLst/>
                <a:ea typeface="Calibri" panose="020F0502020204030204" pitchFamily="34" charset="0"/>
              </a:rPr>
              <a:t> </a:t>
            </a:r>
            <a:r>
              <a:rPr lang="fr-FR" sz="3200" b="1" dirty="0">
                <a:effectLst/>
                <a:ea typeface="Calibri" panose="020F0502020204030204" pitchFamily="34" charset="0"/>
              </a:rPr>
              <a:t>autochtone du nord, les Nenets, est appelée ...</a:t>
            </a:r>
            <a:endParaRPr lang="ru-RU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ACB487-EB8A-5BF1-956D-250F7F8A8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484784"/>
            <a:ext cx="2088232" cy="205399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580112" y="1412776"/>
            <a:ext cx="3045024" cy="20162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solidFill>
                  <a:srgbClr val="FF0000"/>
                </a:solidFill>
                <a:latin typeface="+mn-lt"/>
              </a:rPr>
              <a:t>1.</a:t>
            </a:r>
            <a:r>
              <a:rPr lang="fr-FR" sz="3600" b="1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Le tchoum </a:t>
            </a:r>
            <a:r>
              <a:rPr lang="ru-RU" sz="3600" b="1" dirty="0">
                <a:latin typeface="+mn-lt"/>
              </a:rPr>
              <a:t/>
            </a: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2. </a:t>
            </a:r>
            <a:r>
              <a:rPr lang="fr-FR" sz="3600" b="1" dirty="0">
                <a:latin typeface="+mn-lt"/>
              </a:rPr>
              <a:t>La maison</a:t>
            </a:r>
            <a:r>
              <a:rPr lang="en-US" sz="3600" b="1" dirty="0">
                <a:latin typeface="+mn-lt"/>
              </a:rPr>
              <a:t/>
            </a:r>
            <a:br>
              <a:rPr lang="en-US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3. </a:t>
            </a:r>
            <a:r>
              <a:rPr lang="fr-FR" sz="3600" b="1" dirty="0">
                <a:latin typeface="+mn-lt"/>
              </a:rPr>
              <a:t>La yourte</a:t>
            </a:r>
            <a:endParaRPr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18864" y="1984276"/>
            <a:ext cx="5406830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 bwMode="auto">
          <a:xfrm>
            <a:off x="179512" y="335558"/>
            <a:ext cx="8784976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17550"/>
            <a:r>
              <a:rPr lang="fr-FR" sz="3200" b="1" dirty="0"/>
              <a:t>L</a:t>
            </a:r>
            <a:r>
              <a:rPr lang="fr-FR" sz="3200" b="1" dirty="0">
                <a:effectLst/>
                <a:ea typeface="Calibri" panose="020F0502020204030204" pitchFamily="34" charset="0"/>
              </a:rPr>
              <a:t>a demeure traditionnelle d</a:t>
            </a:r>
            <a:r>
              <a:rPr lang="en-US" sz="3200" b="1" dirty="0">
                <a:ea typeface="Calibri" panose="020F0502020204030204" pitchFamily="34" charset="0"/>
              </a:rPr>
              <a:t>u</a:t>
            </a:r>
            <a:r>
              <a:rPr lang="fr-FR" sz="3200" b="1" dirty="0">
                <a:effectLst/>
                <a:ea typeface="Calibri" panose="020F0502020204030204" pitchFamily="34" charset="0"/>
              </a:rPr>
              <a:t> peuple</a:t>
            </a:r>
            <a:r>
              <a:rPr lang="ru-RU" sz="3200" b="1" dirty="0">
                <a:effectLst/>
                <a:ea typeface="Calibri" panose="020F0502020204030204" pitchFamily="34" charset="0"/>
              </a:rPr>
              <a:t> </a:t>
            </a:r>
            <a:r>
              <a:rPr lang="fr-FR" sz="3200" b="1" dirty="0">
                <a:effectLst/>
                <a:ea typeface="Calibri" panose="020F0502020204030204" pitchFamily="34" charset="0"/>
              </a:rPr>
              <a:t>autochtone du nord, les Nenets, est appelée ...</a:t>
            </a:r>
            <a:endParaRPr lang="ru-RU" sz="3200" dirty="0"/>
          </a:p>
        </p:txBody>
      </p:sp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996952"/>
            <a:ext cx="1944216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0881592" name="Заголовок 1"/>
          <p:cNvSpPr>
            <a:spLocks noGrp="1"/>
          </p:cNvSpPr>
          <p:nvPr>
            <p:ph type="title"/>
          </p:nvPr>
        </p:nvSpPr>
        <p:spPr bwMode="auto">
          <a:xfrm>
            <a:off x="1569203" y="836712"/>
            <a:ext cx="7597352" cy="43953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 marL="268288" indent="90488">
              <a:defRPr/>
            </a:pPr>
            <a:r>
              <a:rPr lang="fr-FR" sz="3600" b="1" dirty="0">
                <a:effectLst/>
                <a:ea typeface="Calibri" panose="020F0502020204030204" pitchFamily="34" charset="0"/>
              </a:rPr>
              <a:t>«Le chocolat»  nenets est ...</a:t>
            </a:r>
            <a:endParaRPr sz="3600" dirty="0"/>
          </a:p>
        </p:txBody>
      </p:sp>
      <p:sp>
        <p:nvSpPr>
          <p:cNvPr id="1891894944" name="Содержимое 2"/>
          <p:cNvSpPr>
            <a:spLocks noGrp="1"/>
          </p:cNvSpPr>
          <p:nvPr>
            <p:ph idx="1"/>
          </p:nvPr>
        </p:nvSpPr>
        <p:spPr bwMode="auto">
          <a:xfrm>
            <a:off x="1569203" y="1412776"/>
            <a:ext cx="7251269" cy="221431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b="1" dirty="0"/>
          </a:p>
          <a:p>
            <a:pPr>
              <a:buNone/>
              <a:defRPr/>
            </a:pPr>
            <a:r>
              <a:rPr b="1" dirty="0"/>
              <a:t>1. </a:t>
            </a:r>
            <a:r>
              <a:rPr lang="fr-FR" b="1" dirty="0"/>
              <a:t>L</a:t>
            </a:r>
            <a:r>
              <a:rPr lang="en-US" b="1" dirty="0"/>
              <a:t>’</a:t>
            </a:r>
            <a:r>
              <a:rPr lang="fr-FR" b="1" dirty="0"/>
              <a:t>ornement (décor) national</a:t>
            </a:r>
            <a:endParaRPr lang="ru-RU" b="1" dirty="0"/>
          </a:p>
          <a:p>
            <a:pPr>
              <a:buNone/>
              <a:defRPr/>
            </a:pPr>
            <a:r>
              <a:rPr b="1" dirty="0"/>
              <a:t>2. </a:t>
            </a:r>
            <a:r>
              <a:rPr lang="fr-FR" b="1" dirty="0"/>
              <a:t>Le chocolat noir</a:t>
            </a:r>
            <a:r>
              <a:rPr lang="ru-RU" b="1" dirty="0"/>
              <a:t> </a:t>
            </a:r>
            <a:endParaRPr lang="en-US" b="1" dirty="0"/>
          </a:p>
          <a:p>
            <a:pPr>
              <a:buNone/>
              <a:defRPr/>
            </a:pPr>
            <a:r>
              <a:rPr b="1" dirty="0"/>
              <a:t>3. </a:t>
            </a:r>
            <a:r>
              <a:rPr lang="fr-FR" b="1" dirty="0">
                <a:effectLst/>
                <a:ea typeface="Calibri" panose="020F0502020204030204" pitchFamily="34" charset="0"/>
              </a:rPr>
              <a:t>Le foie de renne fraîchement congelé </a:t>
            </a:r>
          </a:p>
          <a:p>
            <a:pPr>
              <a:buNone/>
              <a:defRPr/>
            </a:pPr>
            <a:r>
              <a:rPr lang="fr-FR" b="1" dirty="0">
                <a:ea typeface="Calibri" panose="020F0502020204030204" pitchFamily="34" charset="0"/>
              </a:rPr>
              <a:t>  </a:t>
            </a:r>
            <a:r>
              <a:rPr lang="fr-FR" b="1" dirty="0">
                <a:effectLst/>
                <a:ea typeface="Calibri" panose="020F0502020204030204" pitchFamily="34" charset="0"/>
              </a:rPr>
              <a:t> coupé en couches</a:t>
            </a:r>
            <a:endParaRPr b="1" dirty="0"/>
          </a:p>
          <a:p>
            <a:pPr>
              <a:defRPr/>
            </a:pPr>
            <a:endParaRPr dirty="0"/>
          </a:p>
          <a:p>
            <a:pPr>
              <a:defRPr/>
            </a:pPr>
            <a:endParaRPr dirty="0"/>
          </a:p>
        </p:txBody>
      </p:sp>
      <p:pic>
        <p:nvPicPr>
          <p:cNvPr id="647797749" name="Picture 34"/>
          <p:cNvPicPr>
            <a:picLocks noChangeAspect="1"/>
          </p:cNvPicPr>
          <p:nvPr/>
        </p:nvPicPr>
        <p:blipFill>
          <a:blip r:embed="rId2" cstate="print"/>
          <a:srcRect b="12060"/>
          <a:stretch/>
        </p:blipFill>
        <p:spPr bwMode="auto">
          <a:xfrm>
            <a:off x="971600" y="4005064"/>
            <a:ext cx="3863608" cy="210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234931" name="Рисунок 68234930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5007943" y="4005064"/>
            <a:ext cx="3168352" cy="210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25DB6B-F5D8-B3B5-95AA-CECB6C6B2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4873"/>
            <a:ext cx="1872208" cy="1841515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5019542" name="Заголовок 1"/>
          <p:cNvSpPr>
            <a:spLocks noGrp="1"/>
          </p:cNvSpPr>
          <p:nvPr>
            <p:ph type="title"/>
          </p:nvPr>
        </p:nvSpPr>
        <p:spPr bwMode="auto">
          <a:xfrm>
            <a:off x="1115616" y="620688"/>
            <a:ext cx="6840760" cy="72008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4400" b="0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b="0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fr-FR" sz="4000" b="1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 chocolat nenets est ...</a:t>
            </a:r>
            <a:endParaRPr sz="4000" b="1" dirty="0">
              <a:solidFill>
                <a:schemeClr val="bg1"/>
              </a:solidFill>
            </a:endParaRPr>
          </a:p>
          <a:p>
            <a:pPr>
              <a:defRPr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29786676" name="Содержимое 2"/>
          <p:cNvSpPr>
            <a:spLocks noGrp="1"/>
          </p:cNvSpPr>
          <p:nvPr>
            <p:ph idx="1"/>
          </p:nvPr>
        </p:nvSpPr>
        <p:spPr bwMode="auto">
          <a:xfrm>
            <a:off x="914400" y="1124744"/>
            <a:ext cx="8229600" cy="25210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dirty="0"/>
          </a:p>
          <a:p>
            <a:pPr>
              <a:buNone/>
              <a:defRPr/>
            </a:pPr>
            <a:r>
              <a:rPr lang="fr-FR" b="1" dirty="0"/>
              <a:t>1. Le décor nenets</a:t>
            </a:r>
          </a:p>
          <a:p>
            <a:pPr>
              <a:buNone/>
              <a:defRPr/>
            </a:pPr>
            <a:r>
              <a:rPr lang="fr-FR" b="1" dirty="0"/>
              <a:t>2. Le chocolat noir</a:t>
            </a:r>
          </a:p>
          <a:p>
            <a:pPr>
              <a:buNone/>
              <a:defRPr/>
            </a:pPr>
            <a:r>
              <a:rPr lang="fr-FR" b="1" dirty="0">
                <a:solidFill>
                  <a:srgbClr val="FF0000"/>
                </a:solidFill>
              </a:rPr>
              <a:t>3. </a:t>
            </a:r>
            <a:r>
              <a:rPr lang="fr-FR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Le foie de renne fraîchement congelé </a:t>
            </a:r>
          </a:p>
          <a:p>
            <a:pPr>
              <a:buNone/>
              <a:defRPr/>
            </a:pPr>
            <a:r>
              <a:rPr lang="fr-FR" b="1" dirty="0">
                <a:solidFill>
                  <a:srgbClr val="FF0000"/>
                </a:solidFill>
                <a:ea typeface="Calibri" panose="020F0502020204030204" pitchFamily="34" charset="0"/>
              </a:rPr>
              <a:t>  </a:t>
            </a:r>
            <a:r>
              <a:rPr lang="fr-FR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coupé en couches</a:t>
            </a:r>
            <a:endParaRPr lang="fr-FR" b="1" dirty="0">
              <a:solidFill>
                <a:srgbClr val="FF0000"/>
              </a:solidFill>
            </a:endParaRPr>
          </a:p>
          <a:p>
            <a:pPr>
              <a:defRPr/>
            </a:pPr>
            <a:endParaRPr dirty="0"/>
          </a:p>
          <a:p>
            <a:pPr>
              <a:defRPr/>
            </a:pPr>
            <a:endParaRPr dirty="0"/>
          </a:p>
        </p:txBody>
      </p:sp>
      <p:pic>
        <p:nvPicPr>
          <p:cNvPr id="434984665" name="Picture 34"/>
          <p:cNvPicPr>
            <a:picLocks noChangeAspect="1"/>
          </p:cNvPicPr>
          <p:nvPr/>
        </p:nvPicPr>
        <p:blipFill>
          <a:blip r:embed="rId2" cstate="print"/>
          <a:srcRect b="12060"/>
          <a:stretch/>
        </p:blipFill>
        <p:spPr bwMode="auto">
          <a:xfrm>
            <a:off x="1763688" y="3645024"/>
            <a:ext cx="5122539" cy="278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509120"/>
            <a:ext cx="2245940" cy="2245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4886211" name="Заголовок 1"/>
          <p:cNvSpPr>
            <a:spLocks noGrp="1"/>
          </p:cNvSpPr>
          <p:nvPr>
            <p:ph type="title"/>
          </p:nvPr>
        </p:nvSpPr>
        <p:spPr bwMode="auto">
          <a:xfrm>
            <a:off x="899592" y="620688"/>
            <a:ext cx="80294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 marL="538163" algn="l">
              <a:defRPr/>
            </a:pPr>
            <a:r>
              <a:rPr lang="fr-FR" sz="3600" b="1" dirty="0">
                <a:ea typeface="Calibri" panose="020F0502020204030204" pitchFamily="34" charset="0"/>
              </a:rPr>
              <a:t>L</a:t>
            </a:r>
            <a:r>
              <a:rPr lang="fr-FR" sz="3600" b="1" dirty="0">
                <a:effectLst/>
                <a:ea typeface="Calibri" panose="020F0502020204030204" pitchFamily="34" charset="0"/>
              </a:rPr>
              <a:t>e poisson congelé  coupé finement en couches et servi avec du sel est ...</a:t>
            </a:r>
            <a:endParaRPr sz="3600" b="1" dirty="0"/>
          </a:p>
        </p:txBody>
      </p:sp>
      <p:sp>
        <p:nvSpPr>
          <p:cNvPr id="302828093" name="TextBox 302828092"/>
          <p:cNvSpPr txBox="1"/>
          <p:nvPr/>
        </p:nvSpPr>
        <p:spPr bwMode="auto">
          <a:xfrm>
            <a:off x="2915816" y="1916832"/>
            <a:ext cx="3407856" cy="159524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3200" b="1" dirty="0"/>
              <a:t>1. </a:t>
            </a:r>
            <a:r>
              <a:rPr lang="en-US" sz="3200" b="1" dirty="0"/>
              <a:t>La soupe </a:t>
            </a:r>
            <a:r>
              <a:rPr lang="fr-FR" sz="3200" b="1" dirty="0">
                <a:effectLst/>
                <a:ea typeface="Calibri" panose="020F0502020204030204" pitchFamily="34" charset="0"/>
              </a:rPr>
              <a:t>«Evei»</a:t>
            </a:r>
            <a:endParaRPr lang="ru-RU" sz="3200" b="1" dirty="0"/>
          </a:p>
          <a:p>
            <a:pPr>
              <a:defRPr/>
            </a:pPr>
            <a:r>
              <a:rPr sz="3200" b="1" dirty="0"/>
              <a:t>2. </a:t>
            </a:r>
            <a:r>
              <a:rPr lang="fr-FR" sz="3200" b="1" dirty="0">
                <a:effectLst/>
                <a:ea typeface="Calibri" panose="020F0502020204030204" pitchFamily="34" charset="0"/>
              </a:rPr>
              <a:t>Stroganina</a:t>
            </a:r>
            <a:endParaRPr lang="en-US" sz="3200" b="1" dirty="0"/>
          </a:p>
          <a:p>
            <a:pPr>
              <a:defRPr/>
            </a:pPr>
            <a:r>
              <a:rPr sz="3200" b="1" dirty="0"/>
              <a:t>3. </a:t>
            </a:r>
            <a:r>
              <a:rPr lang="en-US" sz="3200" b="1" dirty="0"/>
              <a:t>Poisson bouilli </a:t>
            </a:r>
            <a:endParaRPr sz="3200" b="1" dirty="0"/>
          </a:p>
        </p:txBody>
      </p:sp>
      <p:pic>
        <p:nvPicPr>
          <p:cNvPr id="1283805027" name="Picture 3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65256" y="3553398"/>
            <a:ext cx="3790834" cy="251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4593905" name="Рисунок 80459390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716016" y="3617896"/>
            <a:ext cx="3993539" cy="262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8953B6-A9A4-C840-6753-F3C00793F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05" y="1754725"/>
            <a:ext cx="1686464" cy="165881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7540847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404664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fr-FR" sz="3600" b="1" dirty="0">
                <a:ea typeface="Calibri" panose="020F0502020204030204" pitchFamily="34" charset="0"/>
              </a:rPr>
              <a:t>L</a:t>
            </a:r>
            <a:r>
              <a:rPr lang="fr-FR" sz="3600" b="1" dirty="0">
                <a:effectLst/>
                <a:ea typeface="Calibri" panose="020F0502020204030204" pitchFamily="34" charset="0"/>
              </a:rPr>
              <a:t>e poisson congelé  coupé finement en couches et servi avec du sel est ...</a:t>
            </a:r>
            <a:endParaRPr sz="3600" dirty="0"/>
          </a:p>
        </p:txBody>
      </p:sp>
      <p:sp>
        <p:nvSpPr>
          <p:cNvPr id="1556925958" name="TextBox 1556925957"/>
          <p:cNvSpPr txBox="1"/>
          <p:nvPr/>
        </p:nvSpPr>
        <p:spPr bwMode="auto">
          <a:xfrm>
            <a:off x="2251588" y="1845844"/>
            <a:ext cx="4464496" cy="159524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3200" b="1" dirty="0"/>
              <a:t>1. La soupe </a:t>
            </a:r>
            <a:r>
              <a:rPr lang="en-US" sz="3200" b="1" dirty="0">
                <a:effectLst/>
                <a:ea typeface="Calibri" panose="020F0502020204030204" pitchFamily="34" charset="0"/>
              </a:rPr>
              <a:t>«</a:t>
            </a:r>
            <a:r>
              <a:rPr lang="en-US" sz="3200" b="1" dirty="0" err="1">
                <a:effectLst/>
                <a:ea typeface="Calibri" panose="020F0502020204030204" pitchFamily="34" charset="0"/>
              </a:rPr>
              <a:t>Evei</a:t>
            </a:r>
            <a:r>
              <a:rPr lang="en-US" sz="3200" b="1" dirty="0">
                <a:effectLst/>
                <a:ea typeface="Calibri" panose="020F0502020204030204" pitchFamily="34" charset="0"/>
              </a:rPr>
              <a:t>»</a:t>
            </a:r>
            <a:endParaRPr lang="en-US" sz="3200" b="1" dirty="0"/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Stroganina</a:t>
            </a:r>
            <a:endParaRPr lang="en-US" sz="3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200" b="1" dirty="0"/>
              <a:t>3. Poisson bouilli </a:t>
            </a:r>
          </a:p>
        </p:txBody>
      </p:sp>
      <p:pic>
        <p:nvPicPr>
          <p:cNvPr id="1021038966" name="Рисунок 1021038965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2029712" y="3505087"/>
            <a:ext cx="4686372" cy="3080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116" y="1556792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3568" y="332656"/>
            <a:ext cx="8317432" cy="99412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fr-FR" sz="3600" b="1" dirty="0">
                <a:effectLst/>
              </a:rPr>
              <a:t>Dans quelle partie de la Russie se trouve le district autonome de Yamalo-Nenets ?</a:t>
            </a:r>
            <a:endParaRPr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619672" y="1484784"/>
            <a:ext cx="6768752" cy="4957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B5A046-0868-0D2B-E307-08C7E0937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32188" r="36563" b="22812"/>
          <a:stretch/>
        </p:blipFill>
        <p:spPr bwMode="auto">
          <a:xfrm>
            <a:off x="-10616" y="1484784"/>
            <a:ext cx="1898211" cy="1872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158748" name="Заголовок 1"/>
          <p:cNvSpPr>
            <a:spLocks noGrp="1"/>
          </p:cNvSpPr>
          <p:nvPr>
            <p:ph type="title"/>
          </p:nvPr>
        </p:nvSpPr>
        <p:spPr bwMode="auto">
          <a:xfrm>
            <a:off x="-180528" y="1556792"/>
            <a:ext cx="5066570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Bravo!</a:t>
            </a:r>
            <a:b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/>
                <a:ea typeface="Trebuchet MS"/>
                <a:cs typeface="Trebuchet MS"/>
              </a:rPr>
              <a:t>è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bien</a:t>
            </a:r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jou</a:t>
            </a:r>
            <a:r>
              <a:rPr lang="en-US" sz="6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Calibri"/>
              </a:rPr>
              <a:t>é</a:t>
            </a:r>
            <a:endParaRPr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we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27984" y="0"/>
            <a:ext cx="4896544" cy="6926068"/>
          </a:xfrm>
          <a:prstGeom prst="rect">
            <a:avLst/>
          </a:prstGeom>
        </p:spPr>
      </p:pic>
      <p:pic>
        <p:nvPicPr>
          <p:cNvPr id="5" name="Picture 2" descr="https://otkritkis.com/wp-content/uploads/2022/06/jiogw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113584"/>
            <a:ext cx="374441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1115616" y="1484784"/>
            <a:ext cx="7010399" cy="513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Овал 3"/>
          <p:cNvSpPr/>
          <p:nvPr/>
        </p:nvSpPr>
        <p:spPr bwMode="auto">
          <a:xfrm>
            <a:off x="3491880" y="3068960"/>
            <a:ext cx="1296144" cy="134715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n w="76200">
                <a:solidFill>
                  <a:srgbClr val="00B050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513005" y="2483617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002060"/>
                </a:solidFill>
              </a:rPr>
              <a:t>au  </a:t>
            </a:r>
            <a:r>
              <a:rPr lang="en-US" sz="3200" b="1" i="1" dirty="0" err="1">
                <a:solidFill>
                  <a:srgbClr val="002060"/>
                </a:solidFill>
              </a:rPr>
              <a:t>nord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8434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7081" y="3007371"/>
            <a:ext cx="1224136" cy="1224136"/>
          </a:xfrm>
          <a:prstGeom prst="rect">
            <a:avLst/>
          </a:prstGeom>
          <a:noFill/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E9C3569-CCEA-6F46-933C-65CC49D73F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11188" y="188913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fr-FR" sz="3600" b="1" dirty="0">
                <a:effectLst/>
              </a:rPr>
              <a:t>Dans quelle partie de la Russie se trouve le district autonome de Yamalo-Nenets ?</a:t>
            </a:r>
            <a:endParaRPr sz="3600" b="1" dirty="0"/>
          </a:p>
        </p:txBody>
      </p:sp>
    </p:spTree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979712" y="332656"/>
            <a:ext cx="6768752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fr-FR" sz="3600" b="1" dirty="0">
                <a:ea typeface="Calibri" panose="020F0502020204030204" pitchFamily="34" charset="0"/>
              </a:rPr>
              <a:t>L</a:t>
            </a:r>
            <a:r>
              <a:rPr lang="fr-FR" sz="3600" b="1" dirty="0">
                <a:effectLst/>
                <a:ea typeface="Calibri" panose="020F0502020204030204" pitchFamily="34" charset="0"/>
              </a:rPr>
              <a:t>a distance entre  Labytnangui et  Paris est </a:t>
            </a:r>
            <a:r>
              <a:rPr lang="ru-RU" sz="3600" b="1" dirty="0"/>
              <a:t>...</a:t>
            </a:r>
            <a:endParaRPr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95536" y="1844824"/>
            <a:ext cx="6405712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6876256" y="1772816"/>
            <a:ext cx="20730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 sz="2800" b="1" dirty="0"/>
              <a:t>6000 </a:t>
            </a:r>
            <a:r>
              <a:rPr lang="en-US" sz="2800" b="1" dirty="0"/>
              <a:t>km</a:t>
            </a:r>
            <a:endParaRPr sz="2800" dirty="0"/>
          </a:p>
          <a:p>
            <a:pPr marL="342900" indent="-342900">
              <a:buAutoNum type="arabicPeriod"/>
              <a:defRPr/>
            </a:pPr>
            <a:r>
              <a:rPr lang="ru-RU" sz="2800" b="1" dirty="0"/>
              <a:t>10 000 </a:t>
            </a:r>
            <a:r>
              <a:rPr lang="en-US" sz="2800" b="1" dirty="0"/>
              <a:t>km</a:t>
            </a:r>
            <a:endParaRPr sz="2800" dirty="0"/>
          </a:p>
          <a:p>
            <a:pPr marL="342900" indent="-342900">
              <a:buAutoNum type="arabicPeriod"/>
              <a:defRPr/>
            </a:pPr>
            <a:r>
              <a:rPr lang="en-US" sz="2800" b="1" dirty="0"/>
              <a:t>7</a:t>
            </a:r>
            <a:r>
              <a:rPr lang="ru-RU" sz="2800" b="1" dirty="0"/>
              <a:t>8 000 </a:t>
            </a:r>
            <a:r>
              <a:rPr lang="en-US" sz="2800" b="1" dirty="0"/>
              <a:t>km</a:t>
            </a:r>
            <a:endParaRPr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BD5038-0B33-2064-D255-119EED13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5" y="40702"/>
            <a:ext cx="1872208" cy="184151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>
              <a:defRPr/>
            </a:pPr>
            <a:r>
              <a:rPr lang="fr-FR" sz="3600" b="1" dirty="0">
                <a:ea typeface="Calibri" panose="020F0502020204030204" pitchFamily="34" charset="0"/>
              </a:rPr>
              <a:t>L</a:t>
            </a:r>
            <a:r>
              <a:rPr lang="fr-FR" sz="3600" b="1" dirty="0">
                <a:effectLst/>
                <a:ea typeface="Calibri" panose="020F0502020204030204" pitchFamily="34" charset="0"/>
              </a:rPr>
              <a:t>a distance entre  Labytnangui et  Paris est </a:t>
            </a:r>
            <a:r>
              <a:rPr lang="ru-RU" sz="3600" b="1" dirty="0"/>
              <a:t>...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95536" y="1628800"/>
            <a:ext cx="6405712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6888254" y="1988840"/>
            <a:ext cx="22894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 sz="3200" b="1" dirty="0">
                <a:solidFill>
                  <a:srgbClr val="FF0000"/>
                </a:solidFill>
              </a:rPr>
              <a:t>6000 </a:t>
            </a:r>
            <a:r>
              <a:rPr lang="en-US" sz="3200" b="1" dirty="0">
                <a:solidFill>
                  <a:srgbClr val="FF0000"/>
                </a:solidFill>
              </a:rPr>
              <a:t>km</a:t>
            </a:r>
            <a:endParaRPr sz="3200" dirty="0"/>
          </a:p>
          <a:p>
            <a:pPr marL="342900" indent="-342900">
              <a:buAutoNum type="arabicPeriod"/>
              <a:defRPr/>
            </a:pPr>
            <a:r>
              <a:rPr lang="ru-RU" sz="3200" b="1" dirty="0"/>
              <a:t>10 000 </a:t>
            </a:r>
            <a:r>
              <a:rPr lang="en-US" sz="3200" b="1" dirty="0"/>
              <a:t>km</a:t>
            </a:r>
            <a:endParaRPr sz="3200" dirty="0"/>
          </a:p>
          <a:p>
            <a:pPr marL="342900" indent="-342900">
              <a:buAutoNum type="arabicPeriod"/>
              <a:defRPr/>
            </a:pPr>
            <a:r>
              <a:rPr lang="ru-RU" sz="3200" b="1" dirty="0"/>
              <a:t>78 000 </a:t>
            </a:r>
            <a:r>
              <a:rPr lang="en-US" sz="3200" b="1" dirty="0"/>
              <a:t>km</a:t>
            </a:r>
            <a:endParaRPr sz="3200" dirty="0"/>
          </a:p>
        </p:txBody>
      </p:sp>
      <p:sp>
        <p:nvSpPr>
          <p:cNvPr id="5" name="TextBox 4"/>
          <p:cNvSpPr txBox="1"/>
          <p:nvPr/>
        </p:nvSpPr>
        <p:spPr bwMode="auto">
          <a:xfrm rot="20090935">
            <a:off x="1404399" y="2876482"/>
            <a:ext cx="1433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FF0000"/>
                </a:solidFill>
              </a:rPr>
              <a:t>6000</a:t>
            </a:r>
            <a:r>
              <a:rPr lang="en-US" sz="2200" b="1" dirty="0">
                <a:solidFill>
                  <a:srgbClr val="FF0000"/>
                </a:solidFill>
              </a:rPr>
              <a:t> km</a:t>
            </a: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509120"/>
            <a:ext cx="2245940" cy="22459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51720" y="404664"/>
            <a:ext cx="6635080" cy="10081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fr-FR" sz="3600" b="1" dirty="0">
                <a:effectLst/>
                <a:latin typeface="Segoe UI Web (West European)"/>
              </a:rPr>
              <a:t>Quelle baie ne pousse pas à Yamal ?</a:t>
            </a:r>
            <a:endParaRPr sz="3600" b="1" dirty="0"/>
          </a:p>
        </p:txBody>
      </p:sp>
      <p:pic>
        <p:nvPicPr>
          <p:cNvPr id="3" name="Picture 10" descr="https://st03.kakprosto.ru/images/article/2014/9/18/1_57d14be11067457d14be1106b0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5369260" y="1564551"/>
            <a:ext cx="3346243" cy="2238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12" descr="https://fermilon.ru/wp-content/uploads/2018/10/image003-15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505677" y="1564551"/>
            <a:ext cx="2984848" cy="2238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16A196-F18C-2BBF-69C7-51C39EFFF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32188" r="36563" b="22812"/>
          <a:stretch/>
        </p:blipFill>
        <p:spPr bwMode="auto">
          <a:xfrm>
            <a:off x="35496" y="91140"/>
            <a:ext cx="1944216" cy="1917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5E10FA-0159-3389-03EE-A8D0A964D7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44115"/>
            <a:ext cx="316835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31310" y="213142"/>
            <a:ext cx="8147248" cy="90568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fr-FR" sz="3600" b="1" dirty="0">
                <a:effectLst/>
                <a:latin typeface="Segoe UI Web (West European)"/>
              </a:rPr>
              <a:t>Quelle baie ne pousse pas à Yamal ?</a:t>
            </a:r>
            <a:endParaRPr sz="3600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516216" y="5160018"/>
            <a:ext cx="2064603" cy="5791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3200" b="0" i="0" u="none" strike="noStrike" cap="none">
                <a:ln>
                  <a:noFill/>
                </a:ln>
                <a:solidFill>
                  <a:schemeClr val="tx1"/>
                </a:solidFill>
              </a:rPr>
              <a:t> </a:t>
            </a:r>
            <a:endParaRPr lang="fr-FR" sz="3200" b="0" i="0" u="none" strike="noStrike" cap="none">
              <a:ln>
                <a:noFill/>
              </a:ln>
              <a:solidFill>
                <a:schemeClr val="tx1"/>
              </a:solidFill>
              <a:latin typeface="Arial"/>
            </a:endParaRPr>
          </a:p>
        </p:txBody>
      </p:sp>
      <p:pic>
        <p:nvPicPr>
          <p:cNvPr id="7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8060" y="4612060"/>
            <a:ext cx="2245940" cy="224594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219F9-42CC-3AB7-0DE9-B8920A35D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62" y="2084326"/>
            <a:ext cx="4896544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 bwMode="auto">
          <a:xfrm>
            <a:off x="467544" y="3789040"/>
            <a:ext cx="237597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b="1" dirty="0"/>
              <a:t>La framboise</a:t>
            </a:r>
            <a:endParaRPr b="1" dirty="0"/>
          </a:p>
        </p:txBody>
      </p:sp>
    </p:spTree>
  </p:cSld>
  <p:clrMapOvr>
    <a:masterClrMapping/>
  </p:clrMapOvr>
  <p:transition spd="slow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3608" y="332656"/>
            <a:ext cx="7862625" cy="108012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4000" b="1" dirty="0"/>
              <a:t/>
            </a:r>
            <a:br>
              <a:rPr lang="ru-RU" sz="4000" b="1" dirty="0"/>
            </a:br>
            <a:r>
              <a:rPr lang="en-US" sz="4000" b="1" dirty="0">
                <a:cs typeface="Arial" panose="020B0604020202020204" pitchFamily="34" charset="0"/>
              </a:rPr>
              <a:t>Un </a:t>
            </a:r>
            <a:r>
              <a:rPr lang="fr-FR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phénomène naturel unique</a:t>
            </a:r>
            <a:r>
              <a:rPr lang="ru-RU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4000" b="1" dirty="0"/>
              <a:t>apparaît en raison de l’activité solaire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39356457" name="Picture 2" descr="https://ic.pics.livejournal.com/knivy/54757125/188575/188575_900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1187624" y="2025787"/>
            <a:ext cx="6984776" cy="414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790A24-6B35-1E44-0493-E3C16C69D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5" y="1238262"/>
            <a:ext cx="2007625" cy="1974713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99683" y="193369"/>
            <a:ext cx="8229600" cy="108012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4400" b="0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b="0" i="0" u="none" strike="noStrike" cap="none" spc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400" b="1" dirty="0">
                <a:cs typeface="Arial" panose="020B0604020202020204" pitchFamily="34" charset="0"/>
              </a:rPr>
              <a:t>Un </a:t>
            </a:r>
            <a:r>
              <a:rPr lang="fr-FR" sz="4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phénomène naturel unique</a:t>
            </a:r>
            <a:r>
              <a:rPr lang="ru-RU" sz="4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4400" b="1" dirty="0"/>
              <a:t>apparaît en raison de l’activité solaire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4108024" y="2303389"/>
            <a:ext cx="4821259" cy="266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 bwMode="auto">
          <a:xfrm rot="21229669">
            <a:off x="4451568" y="2333769"/>
            <a:ext cx="309251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</a:rPr>
              <a:t>Aurore </a:t>
            </a:r>
            <a:r>
              <a:rPr lang="en-US" sz="3600" b="1" dirty="0" err="1">
                <a:solidFill>
                  <a:srgbClr val="FFFF00"/>
                </a:solidFill>
              </a:rPr>
              <a:t>boréale</a:t>
            </a:r>
            <a:r>
              <a:rPr lang="en-US" sz="3200" b="1" dirty="0">
                <a:solidFill>
                  <a:srgbClr val="FFFF00"/>
                </a:solidFill>
              </a:rPr>
              <a:t>
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65228172" name="Picture 4" descr="https://funnyfest.ru/wp-content/uploads/northern-lights-in-severodvinsk-2.jpg"/>
          <p:cNvPicPr>
            <a:picLocks noChangeAspect="1" noChangeArrowheads="1"/>
          </p:cNvPicPr>
          <p:nvPr/>
        </p:nvPicPr>
        <p:blipFill>
          <a:blip r:embed="rId3" cstate="print"/>
          <a:srcRect l="14959"/>
          <a:stretch/>
        </p:blipFill>
        <p:spPr bwMode="auto">
          <a:xfrm>
            <a:off x="317155" y="2276872"/>
            <a:ext cx="3694680" cy="316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869160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458</Words>
  <Application>Microsoft Office PowerPoint</Application>
  <DocSecurity>0</DocSecurity>
  <PresentationFormat>Affichage à l'écran (4:3)</PresentationFormat>
  <Paragraphs>57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Calibri</vt:lpstr>
      <vt:lpstr>Monotype Corsiva</vt:lpstr>
      <vt:lpstr>Segoe UI Web (West European)</vt:lpstr>
      <vt:lpstr>Trebuchet MS</vt:lpstr>
      <vt:lpstr>Тема Office</vt:lpstr>
      <vt:lpstr>Présentation PowerPoint</vt:lpstr>
      <vt:lpstr>Dans quelle partie de la Russie se trouve le district autonome de Yamalo-Nenets ?</vt:lpstr>
      <vt:lpstr>Dans quelle partie de la Russie se trouve le district autonome de Yamalo-Nenets ?</vt:lpstr>
      <vt:lpstr>La distance entre  Labytnangui et  Paris est ...</vt:lpstr>
      <vt:lpstr>La distance entre  Labytnangui et  Paris est ...</vt:lpstr>
      <vt:lpstr>Quelle baie ne pousse pas à Yamal ?</vt:lpstr>
      <vt:lpstr>Quelle baie ne pousse pas à Yamal ?</vt:lpstr>
      <vt:lpstr> Un phénomène naturel unique apparaît en raison de l’activité solaire </vt:lpstr>
      <vt:lpstr> Un phénomène naturel unique apparaît en raison de l’activité solaire </vt:lpstr>
      <vt:lpstr>  Le jour polaire est une période ...
 </vt:lpstr>
      <vt:lpstr>Le jour polaire est une période ...</vt:lpstr>
      <vt:lpstr>La nuit polaire est une période … </vt:lpstr>
      <vt:lpstr>La nuit polaire est une période … </vt:lpstr>
      <vt:lpstr>1. Le tchoum  2. La maison 3. La yourte</vt:lpstr>
      <vt:lpstr> 1. Le tchoum  2. La maison 3. La yourte</vt:lpstr>
      <vt:lpstr>«Le chocolat»  nenets est ...</vt:lpstr>
      <vt:lpstr> Le chocolat nenets est ... </vt:lpstr>
      <vt:lpstr>Le poisson congelé  coupé finement en couches et servi avec du sel est ...</vt:lpstr>
      <vt:lpstr>Le poisson congelé  coupé finement en couches et servi avec du sel est ...</vt:lpstr>
      <vt:lpstr>Bravo! Très bien joué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Наталья Заварзина</dc:creator>
  <cp:keywords/>
  <dc:description/>
  <cp:lastModifiedBy>Darya Loyola</cp:lastModifiedBy>
  <cp:revision>218</cp:revision>
  <dcterms:created xsi:type="dcterms:W3CDTF">2017-03-11T03:43:07Z</dcterms:created>
  <dcterms:modified xsi:type="dcterms:W3CDTF">2023-03-14T18:38:04Z</dcterms:modified>
  <cp:category/>
  <dc:identifier/>
  <cp:contentStatus/>
  <dc:language/>
  <cp:version/>
</cp:coreProperties>
</file>