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121" d="100"/>
          <a:sy n="121" d="100"/>
        </p:scale>
        <p:origin x="6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print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edge/>
  </p:transition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8471956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5468317" y="1052736"/>
            <a:ext cx="2815877" cy="720080"/>
          </a:xfr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 sz="3600" b="1" dirty="0">
                <a:solidFill>
                  <a:schemeClr val="tx1"/>
                </a:solidFill>
                <a:latin typeface="Monotype Corsiva" pitchFamily="66" charset="0"/>
              </a:rPr>
              <a:t>Викторина</a:t>
            </a:r>
            <a:endParaRPr lang="fr-FR" sz="3600" b="1" dirty="0">
              <a:solidFill>
                <a:schemeClr val="tx1"/>
              </a:solidFill>
              <a:latin typeface="Monotype Corsiva" pitchFamily="66" charset="0"/>
            </a:endParaRPr>
          </a:p>
          <a:p>
            <a:pPr>
              <a:defRPr/>
            </a:pPr>
            <a:endParaRPr lang="ru-RU" sz="3600" b="1" dirty="0">
              <a:solidFill>
                <a:schemeClr val="tx1"/>
              </a:solidFill>
              <a:latin typeface="Monotype Corsiva" pitchFamily="66" charset="0"/>
            </a:endParaRPr>
          </a:p>
          <a:p>
            <a:pPr>
              <a:defRPr/>
            </a:pPr>
            <a:endParaRPr sz="36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2636912"/>
            <a:ext cx="103691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Знаете </a:t>
            </a:r>
          </a:p>
          <a:p>
            <a:pPr algn="ctr"/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 вы Ямал?</a:t>
            </a:r>
          </a:p>
        </p:txBody>
      </p:sp>
      <p:pic>
        <p:nvPicPr>
          <p:cNvPr id="7" name="Рисунок 6" descr="web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324544" y="-99392"/>
            <a:ext cx="4918689" cy="6957392"/>
          </a:xfrm>
          <a:prstGeom prst="rect">
            <a:avLst/>
          </a:prstGeom>
        </p:spPr>
      </p:pic>
      <p:pic>
        <p:nvPicPr>
          <p:cNvPr id="6" name="Picture 2" descr="https://otkritkis.com/wp-content/uploads/2022/06/jiogw.gif">
            <a:extLst>
              <a:ext uri="{FF2B5EF4-FFF2-40B4-BE49-F238E27FC236}">
                <a16:creationId xmlns:a16="http://schemas.microsoft.com/office/drawing/2014/main" id="{E73A4B74-A8E9-924A-ACB0-22E5E3BD42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806" y="-939824"/>
            <a:ext cx="3144688" cy="31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7051101" name="Заголовок 1"/>
          <p:cNvSpPr>
            <a:spLocks noGrp="1"/>
          </p:cNvSpPr>
          <p:nvPr>
            <p:ph type="title"/>
          </p:nvPr>
        </p:nvSpPr>
        <p:spPr bwMode="auto"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b="1" dirty="0" err="1"/>
              <a:t>Полярный</a:t>
            </a:r>
            <a:r>
              <a:rPr b="1" dirty="0"/>
              <a:t> </a:t>
            </a:r>
            <a:r>
              <a:rPr b="1" dirty="0" err="1"/>
              <a:t>день</a:t>
            </a:r>
            <a:r>
              <a:rPr b="1" dirty="0"/>
              <a:t> </a:t>
            </a:r>
            <a:r>
              <a:rPr b="1" dirty="0" err="1"/>
              <a:t>это</a:t>
            </a:r>
            <a:r>
              <a:rPr lang="ru-RU" b="1" dirty="0"/>
              <a:t>…</a:t>
            </a:r>
            <a:endParaRPr b="1" dirty="0"/>
          </a:p>
        </p:txBody>
      </p:sp>
      <p:sp>
        <p:nvSpPr>
          <p:cNvPr id="721287048" name="TextBox 721287047"/>
          <p:cNvSpPr txBox="1"/>
          <p:nvPr/>
        </p:nvSpPr>
        <p:spPr bwMode="auto">
          <a:xfrm>
            <a:off x="1331640" y="1700808"/>
            <a:ext cx="7200800" cy="168911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buAutoNum type="arabicPeriod"/>
              <a:defRPr/>
            </a:pPr>
            <a:r>
              <a:rPr sz="2800" b="1" dirty="0" err="1"/>
              <a:t>Когда</a:t>
            </a:r>
            <a:r>
              <a:rPr sz="2800" b="1" dirty="0"/>
              <a:t> </a:t>
            </a:r>
            <a:r>
              <a:rPr sz="2800" b="1" dirty="0" err="1"/>
              <a:t>солнце</a:t>
            </a:r>
            <a:r>
              <a:rPr sz="2800" b="1" dirty="0"/>
              <a:t> </a:t>
            </a:r>
            <a:r>
              <a:rPr sz="2800" b="1" dirty="0" err="1"/>
              <a:t>сутки</a:t>
            </a:r>
            <a:r>
              <a:rPr sz="2800" b="1" dirty="0"/>
              <a:t> </a:t>
            </a:r>
            <a:r>
              <a:rPr sz="2800" b="1" dirty="0" err="1"/>
              <a:t>не</a:t>
            </a:r>
            <a:r>
              <a:rPr sz="2800" b="1" dirty="0"/>
              <a:t> </a:t>
            </a:r>
            <a:r>
              <a:rPr sz="2800" b="1" dirty="0" err="1"/>
              <a:t>заходит</a:t>
            </a:r>
            <a:r>
              <a:rPr sz="2800" b="1" dirty="0"/>
              <a:t> </a:t>
            </a:r>
            <a:r>
              <a:rPr sz="2800" b="1" dirty="0" err="1"/>
              <a:t>за</a:t>
            </a:r>
            <a:r>
              <a:rPr sz="2800" b="1" dirty="0"/>
              <a:t> </a:t>
            </a:r>
            <a:r>
              <a:rPr sz="2800" b="1" dirty="0" err="1"/>
              <a:t>горизонт</a:t>
            </a:r>
            <a:endParaRPr sz="2800" b="1" dirty="0"/>
          </a:p>
          <a:p>
            <a:pPr marL="283879" indent="-283879">
              <a:buAutoNum type="arabicPeriod"/>
              <a:defRPr/>
            </a:pPr>
            <a:r>
              <a:rPr sz="2800" b="1" dirty="0" err="1"/>
              <a:t>Когда</a:t>
            </a:r>
            <a:r>
              <a:rPr sz="2800" b="1" dirty="0"/>
              <a:t> </a:t>
            </a:r>
            <a:r>
              <a:rPr sz="2800" b="1" dirty="0" err="1"/>
              <a:t>ярко</a:t>
            </a:r>
            <a:r>
              <a:rPr sz="2800" b="1" dirty="0"/>
              <a:t> </a:t>
            </a:r>
            <a:r>
              <a:rPr sz="2800" b="1" dirty="0" err="1"/>
              <a:t>светит</a:t>
            </a:r>
            <a:r>
              <a:rPr sz="2800" b="1" dirty="0"/>
              <a:t> </a:t>
            </a:r>
            <a:r>
              <a:rPr sz="2800" b="1" dirty="0" err="1"/>
              <a:t>солнце</a:t>
            </a:r>
            <a:r>
              <a:rPr sz="2800" b="1" dirty="0"/>
              <a:t> и </a:t>
            </a:r>
            <a:r>
              <a:rPr sz="2800" b="1" dirty="0" err="1"/>
              <a:t>холодно</a:t>
            </a:r>
            <a:endParaRPr sz="2800" b="1" dirty="0"/>
          </a:p>
          <a:p>
            <a:pPr marL="283879" indent="-283879">
              <a:buAutoNum type="arabicPeriod"/>
              <a:defRPr/>
            </a:pPr>
            <a:r>
              <a:rPr sz="2800" b="1" dirty="0" err="1"/>
              <a:t>Праздник</a:t>
            </a:r>
            <a:r>
              <a:rPr sz="2800" b="1" dirty="0"/>
              <a:t> у </a:t>
            </a:r>
            <a:r>
              <a:rPr sz="2800" b="1" dirty="0" err="1"/>
              <a:t>коренных</a:t>
            </a:r>
            <a:r>
              <a:rPr sz="2800" b="1" dirty="0"/>
              <a:t> </a:t>
            </a:r>
            <a:r>
              <a:rPr sz="2800" b="1" dirty="0" err="1"/>
              <a:t>народов</a:t>
            </a:r>
            <a:r>
              <a:rPr lang="ru-RU" sz="2800" b="1" dirty="0"/>
              <a:t> Севера</a:t>
            </a:r>
            <a:endParaRPr sz="2800" b="1" dirty="0"/>
          </a:p>
          <a:p>
            <a:pPr marL="283879" indent="-283879">
              <a:buAutoNum type="arabicPeriod"/>
              <a:defRPr/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 rot="441342">
            <a:off x="665896" y="3774710"/>
            <a:ext cx="3291233" cy="21852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4181426" y="3429000"/>
            <a:ext cx="4962574" cy="3023878"/>
          </a:xfrm>
          <a:prstGeom prst="rect">
            <a:avLst/>
          </a:prstGeom>
        </p:spPr>
      </p:pic>
      <p:pic>
        <p:nvPicPr>
          <p:cNvPr id="6" name="Picture 2" descr="https://otkritkis.com/wp-content/uploads/2022/06/jiogw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4" y="-387424"/>
            <a:ext cx="2651448" cy="265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7051101" name="Заголовок 1"/>
          <p:cNvSpPr>
            <a:spLocks noGrp="1"/>
          </p:cNvSpPr>
          <p:nvPr>
            <p:ph type="title"/>
          </p:nvPr>
        </p:nvSpPr>
        <p:spPr bwMode="auto">
          <a:xfrm>
            <a:off x="971600" y="260648"/>
            <a:ext cx="7355160" cy="77809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b="1" dirty="0" err="1"/>
              <a:t>Полярный</a:t>
            </a:r>
            <a:r>
              <a:rPr b="1" dirty="0"/>
              <a:t> </a:t>
            </a:r>
            <a:r>
              <a:rPr b="1" dirty="0" err="1"/>
              <a:t>день</a:t>
            </a:r>
            <a:r>
              <a:rPr b="1" dirty="0"/>
              <a:t> </a:t>
            </a:r>
            <a:r>
              <a:rPr b="1" dirty="0" err="1"/>
              <a:t>это</a:t>
            </a:r>
            <a:r>
              <a:rPr lang="ru-RU" b="1" dirty="0"/>
              <a:t>…</a:t>
            </a:r>
            <a:endParaRPr b="1" dirty="0"/>
          </a:p>
        </p:txBody>
      </p:sp>
      <p:sp>
        <p:nvSpPr>
          <p:cNvPr id="721287048" name="TextBox 721287047"/>
          <p:cNvSpPr txBox="1"/>
          <p:nvPr/>
        </p:nvSpPr>
        <p:spPr bwMode="auto">
          <a:xfrm>
            <a:off x="611560" y="1340768"/>
            <a:ext cx="8140690" cy="18770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buAutoNum type="arabicPeriod"/>
              <a:defRPr/>
            </a:pPr>
            <a:r>
              <a:rPr sz="3200" b="1" dirty="0" err="1">
                <a:solidFill>
                  <a:srgbClr val="FF0000"/>
                </a:solidFill>
              </a:rPr>
              <a:t>Когда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sz="3200" b="1" dirty="0" err="1">
                <a:solidFill>
                  <a:srgbClr val="FF0000"/>
                </a:solidFill>
              </a:rPr>
              <a:t>солнце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sz="3200" b="1" dirty="0" err="1">
                <a:solidFill>
                  <a:srgbClr val="FF0000"/>
                </a:solidFill>
              </a:rPr>
              <a:t>сутки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sz="3200" b="1" dirty="0" err="1">
                <a:solidFill>
                  <a:srgbClr val="FF0000"/>
                </a:solidFill>
              </a:rPr>
              <a:t>не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sz="3200" b="1" dirty="0" err="1">
                <a:solidFill>
                  <a:srgbClr val="FF0000"/>
                </a:solidFill>
              </a:rPr>
              <a:t>заходит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sz="3200" b="1" dirty="0" err="1">
                <a:solidFill>
                  <a:srgbClr val="FF0000"/>
                </a:solidFill>
              </a:rPr>
              <a:t>за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sz="3200" b="1" dirty="0" err="1">
                <a:solidFill>
                  <a:srgbClr val="FF0000"/>
                </a:solidFill>
              </a:rPr>
              <a:t>горизонт</a:t>
            </a:r>
            <a:endParaRPr sz="3200" b="1" dirty="0">
              <a:solidFill>
                <a:srgbClr val="FF0000"/>
              </a:solidFill>
            </a:endParaRPr>
          </a:p>
          <a:p>
            <a:pPr marL="283879" indent="-283879">
              <a:buAutoNum type="arabicPeriod"/>
              <a:defRPr/>
            </a:pPr>
            <a:r>
              <a:rPr sz="3200" b="1" dirty="0" err="1"/>
              <a:t>Когда</a:t>
            </a:r>
            <a:r>
              <a:rPr sz="3200" b="1" dirty="0"/>
              <a:t> </a:t>
            </a:r>
            <a:r>
              <a:rPr sz="3200" b="1" dirty="0" err="1"/>
              <a:t>ярко</a:t>
            </a:r>
            <a:r>
              <a:rPr sz="3200" b="1" dirty="0"/>
              <a:t> </a:t>
            </a:r>
            <a:r>
              <a:rPr sz="3200" b="1" dirty="0" err="1"/>
              <a:t>светит</a:t>
            </a:r>
            <a:r>
              <a:rPr sz="3200" b="1" dirty="0"/>
              <a:t> </a:t>
            </a:r>
            <a:r>
              <a:rPr sz="3200" b="1" dirty="0" err="1"/>
              <a:t>солнце</a:t>
            </a:r>
            <a:r>
              <a:rPr sz="3200" b="1" dirty="0"/>
              <a:t> и </a:t>
            </a:r>
            <a:r>
              <a:rPr sz="3200" b="1" dirty="0" err="1"/>
              <a:t>холодно</a:t>
            </a:r>
            <a:endParaRPr sz="3200" b="1" dirty="0"/>
          </a:p>
          <a:p>
            <a:pPr marL="283879" indent="-283879">
              <a:buAutoNum type="arabicPeriod"/>
              <a:defRPr/>
            </a:pPr>
            <a:r>
              <a:rPr sz="3200" b="1" dirty="0" err="1"/>
              <a:t>Праздник</a:t>
            </a:r>
            <a:r>
              <a:rPr sz="3200" b="1" dirty="0"/>
              <a:t> у </a:t>
            </a:r>
            <a:r>
              <a:rPr sz="3200" b="1" dirty="0" err="1"/>
              <a:t>коренных</a:t>
            </a:r>
            <a:r>
              <a:rPr sz="3200" b="1" dirty="0"/>
              <a:t> </a:t>
            </a:r>
            <a:r>
              <a:rPr sz="3200" b="1" dirty="0" err="1"/>
              <a:t>народов</a:t>
            </a:r>
            <a:r>
              <a:rPr lang="ru-RU" sz="3200" b="1" dirty="0"/>
              <a:t> Севера</a:t>
            </a:r>
            <a:endParaRPr sz="3200" b="1" dirty="0"/>
          </a:p>
          <a:p>
            <a:pPr marL="283879" indent="-283879">
              <a:buAutoNum type="arabicPeriod"/>
              <a:defRPr/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 rot="209482">
            <a:off x="683568" y="3789040"/>
            <a:ext cx="3291233" cy="21852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4181426" y="3212976"/>
            <a:ext cx="4962574" cy="3023878"/>
          </a:xfrm>
          <a:prstGeom prst="rect">
            <a:avLst/>
          </a:prstGeom>
        </p:spPr>
      </p:pic>
      <p:pic>
        <p:nvPicPr>
          <p:cNvPr id="6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509120"/>
            <a:ext cx="2245940" cy="22459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0582054" name="Заголовок 1"/>
          <p:cNvSpPr>
            <a:spLocks noGrp="1"/>
          </p:cNvSpPr>
          <p:nvPr>
            <p:ph type="title"/>
          </p:nvPr>
        </p:nvSpPr>
        <p:spPr bwMode="auto">
          <a:xfrm>
            <a:off x="683568" y="404664"/>
            <a:ext cx="8229600" cy="64807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b="1" dirty="0" err="1"/>
              <a:t>Полярная</a:t>
            </a:r>
            <a:r>
              <a:rPr b="1" dirty="0"/>
              <a:t> </a:t>
            </a:r>
            <a:r>
              <a:rPr b="1" dirty="0" err="1"/>
              <a:t>ночь</a:t>
            </a:r>
            <a:r>
              <a:rPr b="1" dirty="0"/>
              <a:t> </a:t>
            </a:r>
            <a:r>
              <a:rPr b="1" dirty="0" err="1"/>
              <a:t>это</a:t>
            </a:r>
            <a:r>
              <a:rPr lang="ru-RU" b="1" dirty="0"/>
              <a:t>…</a:t>
            </a:r>
            <a:r>
              <a:rPr b="1" dirty="0"/>
              <a:t> </a:t>
            </a:r>
          </a:p>
        </p:txBody>
      </p:sp>
      <p:sp>
        <p:nvSpPr>
          <p:cNvPr id="206153421" name="TextBox 206153420"/>
          <p:cNvSpPr txBox="1"/>
          <p:nvPr/>
        </p:nvSpPr>
        <p:spPr bwMode="auto">
          <a:xfrm>
            <a:off x="467544" y="1628800"/>
            <a:ext cx="8368188" cy="20962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buAutoNum type="arabicPeriod"/>
              <a:defRPr/>
            </a:pPr>
            <a:r>
              <a:rPr sz="3200" b="1" dirty="0" err="1"/>
              <a:t>Когда</a:t>
            </a:r>
            <a:r>
              <a:rPr sz="3200" b="1" dirty="0"/>
              <a:t> </a:t>
            </a:r>
            <a:r>
              <a:rPr sz="3200" b="1" dirty="0" err="1"/>
              <a:t>темно</a:t>
            </a:r>
            <a:r>
              <a:rPr sz="3200" b="1" dirty="0"/>
              <a:t> и </a:t>
            </a:r>
            <a:r>
              <a:rPr sz="3200" b="1" dirty="0" err="1"/>
              <a:t>холодно</a:t>
            </a:r>
            <a:endParaRPr sz="3200" b="1" dirty="0"/>
          </a:p>
          <a:p>
            <a:pPr marL="283879" indent="-283879">
              <a:buAutoNum type="arabicPeriod"/>
              <a:defRPr/>
            </a:pPr>
            <a:r>
              <a:rPr sz="3200" b="1" dirty="0" err="1"/>
              <a:t>Период</a:t>
            </a:r>
            <a:r>
              <a:rPr sz="3200" b="1" dirty="0"/>
              <a:t> </a:t>
            </a:r>
            <a:r>
              <a:rPr sz="3200" b="1" dirty="0" err="1"/>
              <a:t>когда</a:t>
            </a:r>
            <a:r>
              <a:rPr sz="3200" b="1" dirty="0"/>
              <a:t> </a:t>
            </a:r>
            <a:r>
              <a:rPr sz="3200" b="1" dirty="0" err="1"/>
              <a:t>все</a:t>
            </a:r>
            <a:r>
              <a:rPr sz="3200" b="1" dirty="0"/>
              <a:t> </a:t>
            </a:r>
            <a:r>
              <a:rPr sz="3200" b="1" dirty="0" err="1"/>
              <a:t>спят</a:t>
            </a:r>
            <a:endParaRPr sz="3200" b="1" dirty="0"/>
          </a:p>
          <a:p>
            <a:pPr>
              <a:defRPr/>
            </a:pPr>
            <a:r>
              <a:rPr sz="3200" b="1" dirty="0"/>
              <a:t>3. </a:t>
            </a:r>
            <a:r>
              <a:rPr sz="3200" b="1" dirty="0" err="1"/>
              <a:t>Когда</a:t>
            </a:r>
            <a:r>
              <a:rPr sz="3200" b="1" dirty="0"/>
              <a:t> </a:t>
            </a:r>
            <a:r>
              <a:rPr sz="3200" b="1" dirty="0" err="1"/>
              <a:t>солнце</a:t>
            </a:r>
            <a:r>
              <a:rPr sz="3200" b="1" dirty="0"/>
              <a:t> </a:t>
            </a:r>
            <a:r>
              <a:rPr sz="3200" b="1" dirty="0" err="1"/>
              <a:t>целые</a:t>
            </a:r>
            <a:r>
              <a:rPr sz="3200" b="1" dirty="0"/>
              <a:t> </a:t>
            </a:r>
            <a:r>
              <a:rPr sz="3200" b="1" dirty="0" err="1"/>
              <a:t>сутки</a:t>
            </a:r>
            <a:r>
              <a:rPr sz="3200" b="1" dirty="0"/>
              <a:t> </a:t>
            </a:r>
            <a:r>
              <a:rPr sz="3200" b="1" dirty="0" err="1"/>
              <a:t>не</a:t>
            </a:r>
            <a:r>
              <a:rPr sz="3200" b="1" dirty="0"/>
              <a:t> </a:t>
            </a:r>
            <a:r>
              <a:rPr sz="3200" b="1" dirty="0" err="1"/>
              <a:t>поднимается</a:t>
            </a:r>
            <a:r>
              <a:rPr sz="3200" b="1" dirty="0"/>
              <a:t> </a:t>
            </a:r>
            <a:endParaRPr lang="ru-RU" sz="3200" b="1" dirty="0"/>
          </a:p>
          <a:p>
            <a:pPr>
              <a:defRPr/>
            </a:pPr>
            <a:r>
              <a:rPr sz="3200" b="1" dirty="0" err="1"/>
              <a:t>над</a:t>
            </a:r>
            <a:r>
              <a:rPr sz="3200" b="1" dirty="0"/>
              <a:t> </a:t>
            </a:r>
            <a:r>
              <a:rPr sz="3200" b="1" dirty="0" err="1"/>
              <a:t>горизонтом</a:t>
            </a:r>
            <a:endParaRPr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 rot="21181447">
            <a:off x="571039" y="4144209"/>
            <a:ext cx="3594402" cy="1923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 rot="237296">
            <a:off x="4531452" y="3870044"/>
            <a:ext cx="4527488" cy="2622852"/>
          </a:xfrm>
          <a:prstGeom prst="rect">
            <a:avLst/>
          </a:prstGeom>
        </p:spPr>
      </p:pic>
      <p:pic>
        <p:nvPicPr>
          <p:cNvPr id="6" name="Picture 2" descr="https://otkritkis.com/wp-content/uploads/2022/06/jiogw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-746483"/>
            <a:ext cx="2651448" cy="265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0582054" name="Заголовок 1"/>
          <p:cNvSpPr>
            <a:spLocks noGrp="1"/>
          </p:cNvSpPr>
          <p:nvPr>
            <p:ph type="title"/>
          </p:nvPr>
        </p:nvSpPr>
        <p:spPr bwMode="auto">
          <a:xfrm>
            <a:off x="1403648" y="332656"/>
            <a:ext cx="6275040" cy="77809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b="1" dirty="0" err="1"/>
              <a:t>Полярная</a:t>
            </a:r>
            <a:r>
              <a:rPr b="1" dirty="0"/>
              <a:t> </a:t>
            </a:r>
            <a:r>
              <a:rPr b="1" dirty="0" err="1"/>
              <a:t>ночь</a:t>
            </a:r>
            <a:r>
              <a:rPr b="1" dirty="0"/>
              <a:t> </a:t>
            </a:r>
            <a:r>
              <a:rPr b="1" dirty="0" err="1"/>
              <a:t>это</a:t>
            </a:r>
            <a:r>
              <a:rPr lang="ru-RU" b="1" dirty="0"/>
              <a:t>…</a:t>
            </a:r>
            <a:r>
              <a:rPr b="1" dirty="0"/>
              <a:t> </a:t>
            </a:r>
          </a:p>
        </p:txBody>
      </p:sp>
      <p:sp>
        <p:nvSpPr>
          <p:cNvPr id="206153421" name="TextBox 206153420"/>
          <p:cNvSpPr txBox="1"/>
          <p:nvPr/>
        </p:nvSpPr>
        <p:spPr bwMode="auto">
          <a:xfrm>
            <a:off x="611560" y="1340768"/>
            <a:ext cx="8208912" cy="20962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buAutoNum type="arabicPeriod"/>
              <a:defRPr/>
            </a:pPr>
            <a:r>
              <a:rPr sz="3200" b="1" dirty="0" err="1"/>
              <a:t>Когда</a:t>
            </a:r>
            <a:r>
              <a:rPr sz="3200" b="1" dirty="0"/>
              <a:t> </a:t>
            </a:r>
            <a:r>
              <a:rPr sz="3200" b="1" dirty="0" err="1"/>
              <a:t>темно</a:t>
            </a:r>
            <a:r>
              <a:rPr sz="3200" b="1" dirty="0"/>
              <a:t> и </a:t>
            </a:r>
            <a:r>
              <a:rPr sz="3200" b="1" dirty="0" err="1"/>
              <a:t>холодно</a:t>
            </a:r>
            <a:endParaRPr sz="3200" b="1" dirty="0"/>
          </a:p>
          <a:p>
            <a:pPr marL="283879" indent="-283879">
              <a:buAutoNum type="arabicPeriod"/>
              <a:defRPr/>
            </a:pPr>
            <a:r>
              <a:rPr sz="3200" b="1" dirty="0" err="1"/>
              <a:t>Период</a:t>
            </a:r>
            <a:r>
              <a:rPr sz="3200" b="1" dirty="0"/>
              <a:t> </a:t>
            </a:r>
            <a:r>
              <a:rPr sz="3200" b="1" dirty="0" err="1"/>
              <a:t>когда</a:t>
            </a:r>
            <a:r>
              <a:rPr sz="3200" b="1" dirty="0"/>
              <a:t> </a:t>
            </a:r>
            <a:r>
              <a:rPr sz="3200" b="1" dirty="0" err="1"/>
              <a:t>все</a:t>
            </a:r>
            <a:r>
              <a:rPr sz="3200" b="1" dirty="0"/>
              <a:t> </a:t>
            </a:r>
            <a:r>
              <a:rPr sz="3200" b="1" dirty="0" err="1"/>
              <a:t>спят</a:t>
            </a:r>
            <a:endParaRPr sz="3200" b="1" dirty="0"/>
          </a:p>
          <a:p>
            <a:pPr>
              <a:defRPr/>
            </a:pPr>
            <a:r>
              <a:rPr sz="3200" b="1" dirty="0">
                <a:solidFill>
                  <a:srgbClr val="FF0000"/>
                </a:solidFill>
              </a:rPr>
              <a:t>3. </a:t>
            </a:r>
            <a:r>
              <a:rPr sz="3200" b="1" dirty="0" err="1">
                <a:solidFill>
                  <a:srgbClr val="FF0000"/>
                </a:solidFill>
              </a:rPr>
              <a:t>Когда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sz="3200" b="1" dirty="0" err="1">
                <a:solidFill>
                  <a:srgbClr val="FF0000"/>
                </a:solidFill>
              </a:rPr>
              <a:t>солнце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sz="3200" b="1" dirty="0" err="1">
                <a:solidFill>
                  <a:srgbClr val="FF0000"/>
                </a:solidFill>
              </a:rPr>
              <a:t>целые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sz="3200" b="1" dirty="0" err="1">
                <a:solidFill>
                  <a:srgbClr val="FF0000"/>
                </a:solidFill>
              </a:rPr>
              <a:t>сутки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sz="3200" b="1" dirty="0" err="1">
                <a:solidFill>
                  <a:srgbClr val="FF0000"/>
                </a:solidFill>
              </a:rPr>
              <a:t>не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sz="3200" b="1" dirty="0" err="1">
                <a:solidFill>
                  <a:srgbClr val="FF0000"/>
                </a:solidFill>
              </a:rPr>
              <a:t>поднимается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sz="3200" b="1" dirty="0" err="1">
                <a:solidFill>
                  <a:srgbClr val="FF0000"/>
                </a:solidFill>
              </a:rPr>
              <a:t>над</a:t>
            </a:r>
            <a:r>
              <a:rPr sz="3200" b="1" dirty="0">
                <a:solidFill>
                  <a:srgbClr val="FF0000"/>
                </a:solidFill>
              </a:rPr>
              <a:t> </a:t>
            </a:r>
            <a:r>
              <a:rPr sz="3200" b="1" dirty="0" err="1">
                <a:solidFill>
                  <a:srgbClr val="FF0000"/>
                </a:solidFill>
              </a:rPr>
              <a:t>горизонтом</a:t>
            </a:r>
            <a:endParaRPr sz="32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 rot="21314356">
            <a:off x="467544" y="3861048"/>
            <a:ext cx="3594402" cy="1923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 rot="266584">
            <a:off x="4283968" y="3573016"/>
            <a:ext cx="4527488" cy="2622852"/>
          </a:xfrm>
          <a:prstGeom prst="rect">
            <a:avLst/>
          </a:prstGeom>
        </p:spPr>
      </p:pic>
      <p:pic>
        <p:nvPicPr>
          <p:cNvPr id="6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509120"/>
            <a:ext cx="2245940" cy="22459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707904" y="1484784"/>
            <a:ext cx="5565304" cy="1728192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dirty="0"/>
              <a:t>1.Чум</a:t>
            </a:r>
            <a:br>
              <a:rPr lang="ru-RU" dirty="0"/>
            </a:br>
            <a:r>
              <a:rPr lang="ru-RU" dirty="0"/>
              <a:t>2. Дом</a:t>
            </a:r>
            <a:br>
              <a:rPr lang="ru-RU" dirty="0"/>
            </a:br>
            <a:r>
              <a:rPr lang="ru-RU" dirty="0"/>
              <a:t>3. Юрта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5004048" y="3645024"/>
            <a:ext cx="4101222" cy="3075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5496" y="3645024"/>
            <a:ext cx="4914039" cy="3075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91680" y="404664"/>
            <a:ext cx="6696744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17550"/>
            <a:r>
              <a:rPr lang="ru-RU" sz="2800" b="1" dirty="0"/>
              <a:t>Жилище коренного народа севера, ненцев, называется: </a:t>
            </a:r>
            <a:endParaRPr lang="ru-RU" sz="2800" dirty="0"/>
          </a:p>
        </p:txBody>
      </p:sp>
      <p:pic>
        <p:nvPicPr>
          <p:cNvPr id="7" name="Picture 2" descr="https://otkritkis.com/wp-content/uploads/2022/06/jiogw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-891480"/>
            <a:ext cx="3144688" cy="31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95536" y="1412776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ru-RU" dirty="0"/>
            </a:br>
            <a:r>
              <a:rPr lang="ru-RU" b="1" dirty="0">
                <a:solidFill>
                  <a:srgbClr val="FF0000"/>
                </a:solidFill>
              </a:rPr>
              <a:t>1.Чум</a:t>
            </a:r>
            <a:br>
              <a:rPr lang="ru-RU" dirty="0"/>
            </a:br>
            <a:r>
              <a:rPr lang="ru-RU" dirty="0"/>
              <a:t>2. Дом</a:t>
            </a:r>
            <a:br>
              <a:rPr lang="ru-RU" dirty="0"/>
            </a:br>
            <a:r>
              <a:rPr lang="ru-RU" dirty="0"/>
              <a:t>3. Юрта</a:t>
            </a:r>
            <a:endParaRPr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2195736" y="3356992"/>
            <a:ext cx="4914039" cy="3075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1259632" y="404664"/>
            <a:ext cx="7128792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17550"/>
            <a:r>
              <a:rPr lang="ru-RU" sz="2800" b="1" dirty="0"/>
              <a:t>Жилище коренного народа севера, ненцев, называется: </a:t>
            </a:r>
            <a:endParaRPr lang="ru-RU" sz="2800" dirty="0"/>
          </a:p>
        </p:txBody>
      </p:sp>
      <p:pic>
        <p:nvPicPr>
          <p:cNvPr id="6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54460"/>
            <a:ext cx="1944216" cy="19442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0881592" name="Заголовок 1"/>
          <p:cNvSpPr>
            <a:spLocks noGrp="1"/>
          </p:cNvSpPr>
          <p:nvPr>
            <p:ph type="title"/>
          </p:nvPr>
        </p:nvSpPr>
        <p:spPr bwMode="auto">
          <a:xfrm>
            <a:off x="1618438" y="1096979"/>
            <a:ext cx="7597352" cy="72008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 marL="268288" indent="90488">
              <a:defRPr/>
            </a:pPr>
            <a:br>
              <a:rPr lang="ru-RU" sz="4400" b="0" i="0" u="none" strike="noStrike" cap="none" spc="0" dirty="0">
                <a:solidFill>
                  <a:schemeClr val="tx1"/>
                </a:solidFill>
                <a:latin typeface="Calibri"/>
                <a:ea typeface="Arial"/>
                <a:cs typeface="Arial"/>
              </a:rPr>
            </a:br>
            <a:r>
              <a:rPr lang="ru-RU" sz="4400" b="1" i="0" u="none" strike="noStrike" cap="none" spc="0" dirty="0">
                <a:solidFill>
                  <a:schemeClr val="bg1"/>
                </a:solidFill>
                <a:latin typeface="Calibri"/>
                <a:ea typeface="Arial"/>
                <a:cs typeface="Arial"/>
              </a:rPr>
              <a:t>Ненецкая «шоколадка» это ...</a:t>
            </a:r>
            <a:endParaRPr sz="4400" b="1" dirty="0">
              <a:solidFill>
                <a:schemeClr val="bg1"/>
              </a:solidFill>
            </a:endParaRPr>
          </a:p>
          <a:p>
            <a:pPr>
              <a:defRPr/>
            </a:pPr>
            <a:endParaRPr dirty="0"/>
          </a:p>
        </p:txBody>
      </p:sp>
      <p:sp>
        <p:nvSpPr>
          <p:cNvPr id="1891894944" name="Содержимое 2"/>
          <p:cNvSpPr>
            <a:spLocks noGrp="1"/>
          </p:cNvSpPr>
          <p:nvPr>
            <p:ph idx="1"/>
          </p:nvPr>
        </p:nvSpPr>
        <p:spPr bwMode="auto">
          <a:xfrm>
            <a:off x="2051720" y="1412776"/>
            <a:ext cx="8229600" cy="4525962"/>
          </a:xfrm>
        </p:spPr>
        <p:txBody>
          <a:bodyPr/>
          <a:lstStyle/>
          <a:p>
            <a:pPr>
              <a:defRPr/>
            </a:pPr>
            <a:endParaRPr dirty="0"/>
          </a:p>
          <a:p>
            <a:pPr>
              <a:buNone/>
              <a:defRPr/>
            </a:pPr>
            <a:r>
              <a:rPr dirty="0"/>
              <a:t>1. </a:t>
            </a:r>
            <a:r>
              <a:rPr dirty="0" err="1"/>
              <a:t>Ненецкий</a:t>
            </a:r>
            <a:r>
              <a:rPr dirty="0"/>
              <a:t> </a:t>
            </a:r>
            <a:r>
              <a:rPr dirty="0" err="1"/>
              <a:t>узор</a:t>
            </a:r>
            <a:endParaRPr dirty="0"/>
          </a:p>
          <a:p>
            <a:pPr>
              <a:buNone/>
              <a:defRPr/>
            </a:pPr>
            <a:r>
              <a:rPr dirty="0"/>
              <a:t>2. </a:t>
            </a:r>
            <a:r>
              <a:rPr dirty="0" err="1"/>
              <a:t>Обычный</a:t>
            </a:r>
            <a:r>
              <a:rPr dirty="0"/>
              <a:t> </a:t>
            </a:r>
            <a:r>
              <a:rPr dirty="0" err="1"/>
              <a:t>шоколад</a:t>
            </a:r>
            <a:endParaRPr dirty="0"/>
          </a:p>
          <a:p>
            <a:pPr>
              <a:buNone/>
              <a:defRPr/>
            </a:pPr>
            <a:r>
              <a:rPr dirty="0"/>
              <a:t>3. </a:t>
            </a:r>
            <a:r>
              <a:rPr dirty="0" err="1"/>
              <a:t>Свежезамороженная</a:t>
            </a:r>
            <a:r>
              <a:rPr dirty="0"/>
              <a:t> </a:t>
            </a:r>
            <a:r>
              <a:rPr dirty="0" err="1"/>
              <a:t>печень</a:t>
            </a:r>
            <a:r>
              <a:rPr dirty="0"/>
              <a:t> </a:t>
            </a:r>
            <a:r>
              <a:rPr dirty="0" err="1"/>
              <a:t>оленя</a:t>
            </a:r>
            <a:r>
              <a:rPr dirty="0"/>
              <a:t> </a:t>
            </a:r>
            <a:r>
              <a:rPr dirty="0" err="1"/>
              <a:t>нарезанная</a:t>
            </a:r>
            <a:r>
              <a:rPr dirty="0"/>
              <a:t> </a:t>
            </a:r>
            <a:r>
              <a:rPr dirty="0" err="1"/>
              <a:t>пластами</a:t>
            </a:r>
            <a:endParaRPr dirty="0"/>
          </a:p>
          <a:p>
            <a:pPr>
              <a:defRPr/>
            </a:pPr>
            <a:endParaRPr dirty="0"/>
          </a:p>
          <a:p>
            <a:pPr>
              <a:defRPr/>
            </a:pPr>
            <a:endParaRPr dirty="0"/>
          </a:p>
        </p:txBody>
      </p:sp>
      <p:pic>
        <p:nvPicPr>
          <p:cNvPr id="647797749" name="Picture 34"/>
          <p:cNvPicPr>
            <a:picLocks noChangeAspect="1"/>
          </p:cNvPicPr>
          <p:nvPr/>
        </p:nvPicPr>
        <p:blipFill>
          <a:blip r:embed="rId2" cstate="print"/>
          <a:srcRect b="12060"/>
          <a:stretch/>
        </p:blipFill>
        <p:spPr bwMode="auto">
          <a:xfrm>
            <a:off x="971600" y="4005064"/>
            <a:ext cx="3438318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234931" name="Рисунок 68234930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5004048" y="4077072"/>
            <a:ext cx="2808312" cy="1864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s://otkritkis.com/wp-content/uploads/2022/06/jiogw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3928" y="-475365"/>
            <a:ext cx="3144688" cy="31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5019542" name="Заголовок 1"/>
          <p:cNvSpPr>
            <a:spLocks noGrp="1"/>
          </p:cNvSpPr>
          <p:nvPr>
            <p:ph type="title"/>
          </p:nvPr>
        </p:nvSpPr>
        <p:spPr bwMode="auto">
          <a:xfrm>
            <a:off x="1115616" y="620688"/>
            <a:ext cx="6840760" cy="72008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br>
              <a:rPr lang="ru-RU" sz="4400" b="0" i="0" u="none" strike="noStrike" cap="none" spc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ru-RU" sz="4400" b="1" i="0" u="none" strike="noStrike" cap="none" spc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Ненецкая «шоколадка» это ...</a:t>
            </a:r>
            <a:endParaRPr sz="4400" b="1" dirty="0">
              <a:solidFill>
                <a:schemeClr val="bg1"/>
              </a:solidFill>
            </a:endParaRPr>
          </a:p>
          <a:p>
            <a:pPr>
              <a:defRPr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29786676" name="Содержимое 2"/>
          <p:cNvSpPr>
            <a:spLocks noGrp="1"/>
          </p:cNvSpPr>
          <p:nvPr>
            <p:ph idx="1"/>
          </p:nvPr>
        </p:nvSpPr>
        <p:spPr bwMode="auto">
          <a:xfrm>
            <a:off x="914400" y="1124744"/>
            <a:ext cx="8229600" cy="2521075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dirty="0"/>
          </a:p>
          <a:p>
            <a:pPr>
              <a:buNone/>
              <a:defRPr/>
            </a:pPr>
            <a:r>
              <a:rPr b="1" dirty="0"/>
              <a:t>1. </a:t>
            </a:r>
            <a:r>
              <a:rPr b="1" dirty="0" err="1"/>
              <a:t>Ненецкий</a:t>
            </a:r>
            <a:r>
              <a:rPr b="1" dirty="0"/>
              <a:t> </a:t>
            </a:r>
            <a:r>
              <a:rPr b="1" dirty="0" err="1"/>
              <a:t>узор</a:t>
            </a:r>
            <a:endParaRPr b="1" dirty="0"/>
          </a:p>
          <a:p>
            <a:pPr>
              <a:buNone/>
              <a:defRPr/>
            </a:pPr>
            <a:r>
              <a:rPr b="1" dirty="0"/>
              <a:t>2. </a:t>
            </a:r>
            <a:r>
              <a:rPr b="1" dirty="0" err="1"/>
              <a:t>Обычный</a:t>
            </a:r>
            <a:r>
              <a:rPr b="1" dirty="0"/>
              <a:t> </a:t>
            </a:r>
            <a:r>
              <a:rPr b="1" dirty="0" err="1"/>
              <a:t>шоколад</a:t>
            </a:r>
            <a:endParaRPr b="1" dirty="0"/>
          </a:p>
          <a:p>
            <a:pPr>
              <a:buNone/>
              <a:defRPr/>
            </a:pPr>
            <a:r>
              <a:rPr b="1" dirty="0">
                <a:solidFill>
                  <a:srgbClr val="FF0000"/>
                </a:solidFill>
              </a:rPr>
              <a:t>3. </a:t>
            </a:r>
            <a:r>
              <a:rPr b="1" dirty="0" err="1">
                <a:solidFill>
                  <a:srgbClr val="FF0000"/>
                </a:solidFill>
              </a:rPr>
              <a:t>Свежезамороженная</a:t>
            </a:r>
            <a:r>
              <a:rPr b="1" dirty="0">
                <a:solidFill>
                  <a:srgbClr val="FF0000"/>
                </a:solidFill>
              </a:rPr>
              <a:t> </a:t>
            </a:r>
            <a:r>
              <a:rPr b="1" dirty="0" err="1">
                <a:solidFill>
                  <a:srgbClr val="FF0000"/>
                </a:solidFill>
              </a:rPr>
              <a:t>печень</a:t>
            </a:r>
            <a:r>
              <a:rPr b="1" dirty="0">
                <a:solidFill>
                  <a:srgbClr val="FF0000"/>
                </a:solidFill>
              </a:rPr>
              <a:t> </a:t>
            </a:r>
            <a:r>
              <a:rPr b="1" dirty="0" err="1">
                <a:solidFill>
                  <a:srgbClr val="FF0000"/>
                </a:solidFill>
              </a:rPr>
              <a:t>оленя</a:t>
            </a:r>
            <a:r>
              <a:rPr b="1" dirty="0">
                <a:solidFill>
                  <a:srgbClr val="FF0000"/>
                </a:solidFill>
              </a:rPr>
              <a:t> </a:t>
            </a:r>
            <a:r>
              <a:rPr b="1" dirty="0" err="1">
                <a:solidFill>
                  <a:srgbClr val="FF0000"/>
                </a:solidFill>
              </a:rPr>
              <a:t>нарезанная</a:t>
            </a:r>
            <a:r>
              <a:rPr b="1" dirty="0">
                <a:solidFill>
                  <a:srgbClr val="FF0000"/>
                </a:solidFill>
              </a:rPr>
              <a:t> </a:t>
            </a:r>
            <a:r>
              <a:rPr b="1" dirty="0" err="1">
                <a:solidFill>
                  <a:srgbClr val="FF0000"/>
                </a:solidFill>
              </a:rPr>
              <a:t>пластами</a:t>
            </a:r>
            <a:endParaRPr b="1" dirty="0">
              <a:solidFill>
                <a:srgbClr val="FF0000"/>
              </a:solidFill>
            </a:endParaRPr>
          </a:p>
          <a:p>
            <a:pPr>
              <a:defRPr/>
            </a:pPr>
            <a:endParaRPr dirty="0"/>
          </a:p>
          <a:p>
            <a:pPr>
              <a:defRPr/>
            </a:pPr>
            <a:endParaRPr dirty="0"/>
          </a:p>
        </p:txBody>
      </p:sp>
      <p:pic>
        <p:nvPicPr>
          <p:cNvPr id="434984665" name="Picture 34"/>
          <p:cNvPicPr>
            <a:picLocks noChangeAspect="1"/>
          </p:cNvPicPr>
          <p:nvPr/>
        </p:nvPicPr>
        <p:blipFill>
          <a:blip r:embed="rId2" cstate="print"/>
          <a:srcRect b="12060"/>
          <a:stretch/>
        </p:blipFill>
        <p:spPr bwMode="auto">
          <a:xfrm>
            <a:off x="2123728" y="3645024"/>
            <a:ext cx="4762499" cy="259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509120"/>
            <a:ext cx="2245940" cy="22459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4886211" name="Заголовок 1"/>
          <p:cNvSpPr>
            <a:spLocks noGrp="1"/>
          </p:cNvSpPr>
          <p:nvPr>
            <p:ph type="title"/>
          </p:nvPr>
        </p:nvSpPr>
        <p:spPr bwMode="auto">
          <a:xfrm>
            <a:off x="899592" y="620688"/>
            <a:ext cx="80294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Autofit/>
          </a:bodyPr>
          <a:lstStyle/>
          <a:p>
            <a:pPr marL="538163" algn="l">
              <a:defRPr/>
            </a:pPr>
            <a:r>
              <a:rPr sz="3200" dirty="0" err="1"/>
              <a:t>Кусочки</a:t>
            </a:r>
            <a:r>
              <a:rPr sz="3200" dirty="0"/>
              <a:t> </a:t>
            </a:r>
            <a:r>
              <a:rPr sz="3200" dirty="0" err="1"/>
              <a:t>мороженной</a:t>
            </a:r>
            <a:r>
              <a:rPr sz="3200" dirty="0"/>
              <a:t> </a:t>
            </a:r>
            <a:r>
              <a:rPr sz="3200" dirty="0" err="1"/>
              <a:t>рыбы</a:t>
            </a:r>
            <a:r>
              <a:rPr sz="3200" dirty="0"/>
              <a:t>, </a:t>
            </a:r>
            <a:br>
              <a:rPr lang="ru-RU" sz="3200" dirty="0"/>
            </a:br>
            <a:r>
              <a:rPr sz="3200" dirty="0" err="1"/>
              <a:t>нарезанные</a:t>
            </a:r>
            <a:r>
              <a:rPr sz="3200" dirty="0"/>
              <a:t> </a:t>
            </a:r>
            <a:r>
              <a:rPr sz="3200" dirty="0" err="1"/>
              <a:t>тонкими</a:t>
            </a:r>
            <a:r>
              <a:rPr sz="3200" dirty="0"/>
              <a:t> </a:t>
            </a:r>
            <a:r>
              <a:rPr sz="3200" dirty="0" err="1"/>
              <a:t>пластинками</a:t>
            </a:r>
            <a:r>
              <a:rPr sz="3200" dirty="0"/>
              <a:t> </a:t>
            </a:r>
            <a:r>
              <a:rPr sz="3200" dirty="0" err="1"/>
              <a:t>это</a:t>
            </a:r>
            <a:r>
              <a:rPr sz="3200" dirty="0"/>
              <a:t> ...</a:t>
            </a:r>
          </a:p>
        </p:txBody>
      </p:sp>
      <p:sp>
        <p:nvSpPr>
          <p:cNvPr id="302828093" name="TextBox 302828092"/>
          <p:cNvSpPr txBox="1"/>
          <p:nvPr/>
        </p:nvSpPr>
        <p:spPr bwMode="auto">
          <a:xfrm>
            <a:off x="2915816" y="1916832"/>
            <a:ext cx="3328796" cy="1595245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buAutoNum type="arabicPeriod"/>
              <a:defRPr/>
            </a:pPr>
            <a:r>
              <a:rPr sz="3200" dirty="0" err="1"/>
              <a:t>Евэй</a:t>
            </a:r>
            <a:endParaRPr sz="3200" dirty="0"/>
          </a:p>
          <a:p>
            <a:pPr>
              <a:defRPr/>
            </a:pPr>
            <a:r>
              <a:rPr sz="3200" dirty="0"/>
              <a:t>2. </a:t>
            </a:r>
            <a:r>
              <a:rPr sz="3200" dirty="0" err="1"/>
              <a:t>Строганина</a:t>
            </a:r>
            <a:endParaRPr sz="3200" dirty="0"/>
          </a:p>
          <a:p>
            <a:pPr>
              <a:defRPr/>
            </a:pPr>
            <a:r>
              <a:rPr sz="3200" dirty="0"/>
              <a:t>3. </a:t>
            </a:r>
            <a:r>
              <a:rPr sz="3200" dirty="0" err="1"/>
              <a:t>Отварная</a:t>
            </a:r>
            <a:r>
              <a:rPr sz="3200" dirty="0"/>
              <a:t> </a:t>
            </a:r>
            <a:r>
              <a:rPr sz="3200" dirty="0" err="1"/>
              <a:t>рыба</a:t>
            </a:r>
            <a:r>
              <a:rPr sz="3200" dirty="0"/>
              <a:t> </a:t>
            </a:r>
          </a:p>
        </p:txBody>
      </p:sp>
      <p:pic>
        <p:nvPicPr>
          <p:cNvPr id="1283805027" name="Picture 33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611560" y="3717032"/>
            <a:ext cx="3544529" cy="2354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4593905" name="Рисунок 804593904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4788024" y="3861048"/>
            <a:ext cx="3623571" cy="238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otkritkis.com/wp-content/uploads/2022/06/jiogw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786142"/>
            <a:ext cx="3144688" cy="31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7540847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4" y="404664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Autofit/>
          </a:bodyPr>
          <a:lstStyle/>
          <a:p>
            <a:pPr>
              <a:defRPr/>
            </a:pPr>
            <a:r>
              <a:rPr sz="3600" dirty="0" err="1"/>
              <a:t>Кусочки</a:t>
            </a:r>
            <a:r>
              <a:rPr sz="3600" dirty="0"/>
              <a:t> </a:t>
            </a:r>
            <a:r>
              <a:rPr sz="3600" dirty="0" err="1"/>
              <a:t>мороженной</a:t>
            </a:r>
            <a:r>
              <a:rPr sz="3600" dirty="0"/>
              <a:t> </a:t>
            </a:r>
            <a:r>
              <a:rPr sz="3600" dirty="0" err="1"/>
              <a:t>рыбы</a:t>
            </a:r>
            <a:r>
              <a:rPr sz="3600" dirty="0"/>
              <a:t> </a:t>
            </a:r>
            <a:r>
              <a:rPr sz="3600" dirty="0" err="1"/>
              <a:t>нарезанные</a:t>
            </a:r>
            <a:r>
              <a:rPr sz="3600" dirty="0"/>
              <a:t> </a:t>
            </a:r>
            <a:r>
              <a:rPr sz="3600" dirty="0" err="1"/>
              <a:t>тонкими</a:t>
            </a:r>
            <a:r>
              <a:rPr sz="3600" dirty="0"/>
              <a:t> </a:t>
            </a:r>
            <a:r>
              <a:rPr sz="3600" dirty="0" err="1"/>
              <a:t>пластинками</a:t>
            </a:r>
            <a:r>
              <a:rPr lang="ru-RU" sz="3600"/>
              <a:t> это…</a:t>
            </a:r>
            <a:endParaRPr sz="3600" dirty="0"/>
          </a:p>
        </p:txBody>
      </p:sp>
      <p:sp>
        <p:nvSpPr>
          <p:cNvPr id="1556925958" name="TextBox 1556925957"/>
          <p:cNvSpPr txBox="1"/>
          <p:nvPr/>
        </p:nvSpPr>
        <p:spPr bwMode="auto">
          <a:xfrm>
            <a:off x="2782274" y="1781174"/>
            <a:ext cx="4686372" cy="159524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buAutoNum type="arabicPeriod"/>
              <a:defRPr/>
            </a:pPr>
            <a:r>
              <a:rPr sz="3200" dirty="0" err="1"/>
              <a:t>Евей</a:t>
            </a:r>
            <a:endParaRPr sz="3200" dirty="0"/>
          </a:p>
          <a:p>
            <a:pPr>
              <a:defRPr/>
            </a:pPr>
            <a:r>
              <a:rPr sz="3200" b="1" dirty="0">
                <a:solidFill>
                  <a:srgbClr val="FF0000"/>
                </a:solidFill>
              </a:rPr>
              <a:t>2. </a:t>
            </a:r>
            <a:r>
              <a:rPr sz="3200" b="1" dirty="0" err="1">
                <a:solidFill>
                  <a:srgbClr val="FF0000"/>
                </a:solidFill>
              </a:rPr>
              <a:t>Строганина</a:t>
            </a:r>
            <a:endParaRPr sz="3200" dirty="0"/>
          </a:p>
          <a:p>
            <a:pPr>
              <a:defRPr/>
            </a:pPr>
            <a:r>
              <a:rPr sz="3200" dirty="0"/>
              <a:t>3. </a:t>
            </a:r>
            <a:r>
              <a:rPr sz="3200" dirty="0" err="1"/>
              <a:t>Отварная</a:t>
            </a:r>
            <a:r>
              <a:rPr sz="3200" dirty="0"/>
              <a:t> </a:t>
            </a:r>
            <a:r>
              <a:rPr sz="3200" dirty="0" err="1"/>
              <a:t>рыба</a:t>
            </a:r>
            <a:r>
              <a:rPr sz="3200" dirty="0"/>
              <a:t> </a:t>
            </a:r>
          </a:p>
        </p:txBody>
      </p:sp>
      <p:pic>
        <p:nvPicPr>
          <p:cNvPr id="1021038966" name="Рисунок 1021038965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2339752" y="3505088"/>
            <a:ext cx="4376331" cy="287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556792"/>
            <a:ext cx="1872208" cy="18722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63688" y="332656"/>
            <a:ext cx="7237312" cy="99412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Autofit/>
          </a:bodyPr>
          <a:lstStyle/>
          <a:p>
            <a:pPr>
              <a:defRPr/>
            </a:pPr>
            <a:r>
              <a:rPr lang="ru-RU" sz="3200" dirty="0"/>
              <a:t>В какой части России находится                          </a:t>
            </a:r>
            <a:r>
              <a:rPr lang="ru-RU" sz="3200" dirty="0" err="1"/>
              <a:t>Ямало</a:t>
            </a:r>
            <a:r>
              <a:rPr lang="ru-RU" sz="3200" dirty="0"/>
              <a:t> – Ненецкий автономный округ ?</a:t>
            </a:r>
            <a:endParaRPr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619672" y="1484784"/>
            <a:ext cx="6768752" cy="4957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8" name="Picture 2" descr="https://otkritkis.com/wp-content/uploads/2022/06/jiogw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-531440"/>
            <a:ext cx="273630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158748" name="Заголовок 1"/>
          <p:cNvSpPr>
            <a:spLocks noGrp="1"/>
          </p:cNvSpPr>
          <p:nvPr>
            <p:ph type="title"/>
          </p:nvPr>
        </p:nvSpPr>
        <p:spPr bwMode="auto">
          <a:xfrm>
            <a:off x="-180528" y="1556792"/>
            <a:ext cx="5066570" cy="114300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Bravo!</a:t>
            </a:r>
            <a:b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6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</a:t>
            </a:r>
            <a:r>
              <a:rPr lang="en-US" sz="6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  <a:ea typeface="Trebuchet MS"/>
                <a:cs typeface="Trebuchet MS"/>
              </a:rPr>
              <a:t>è</a:t>
            </a:r>
            <a:r>
              <a:rPr lang="en-US" sz="6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bien</a:t>
            </a:r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jou</a:t>
            </a:r>
            <a:r>
              <a:rPr lang="en-US" sz="6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é</a:t>
            </a:r>
            <a:endParaRPr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web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27984" y="0"/>
            <a:ext cx="4896544" cy="6926068"/>
          </a:xfrm>
          <a:prstGeom prst="rect">
            <a:avLst/>
          </a:prstGeom>
        </p:spPr>
      </p:pic>
      <p:pic>
        <p:nvPicPr>
          <p:cNvPr id="5" name="Picture 2" descr="https://otkritkis.com/wp-content/uploads/2022/06/jiogw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113584"/>
            <a:ext cx="3744416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11560" y="188640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Autofit/>
          </a:bodyPr>
          <a:lstStyle/>
          <a:p>
            <a:pPr>
              <a:defRPr/>
            </a:pPr>
            <a:r>
              <a:rPr lang="ru-RU" sz="3600" b="0" i="0" u="none" strike="noStrike" cap="none" spc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 какой части России находится                        </a:t>
            </a:r>
            <a:r>
              <a:rPr lang="ru-RU" sz="3600" b="0" i="0" u="none" strike="noStrike" cap="none" spc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Ямало</a:t>
            </a: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600" b="0" i="0" u="none" strike="noStrike" cap="none" spc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– Ненецкий автономный округ ?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115616" y="1484784"/>
            <a:ext cx="7010399" cy="513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Овал 3"/>
          <p:cNvSpPr/>
          <p:nvPr/>
        </p:nvSpPr>
        <p:spPr bwMode="auto">
          <a:xfrm>
            <a:off x="3491880" y="3068960"/>
            <a:ext cx="1296144" cy="134715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n w="76200">
                <a:solidFill>
                  <a:srgbClr val="00B050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3491880" y="2564904"/>
            <a:ext cx="1517052" cy="42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200" b="1" i="1" dirty="0">
                <a:solidFill>
                  <a:srgbClr val="002060"/>
                </a:solidFill>
              </a:rPr>
              <a:t>на севере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18434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852936"/>
            <a:ext cx="1224136" cy="12241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979712" y="332656"/>
            <a:ext cx="6768752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Autofit/>
          </a:bodyPr>
          <a:lstStyle/>
          <a:p>
            <a:pPr>
              <a:defRPr/>
            </a:pPr>
            <a:r>
              <a:rPr lang="ru-RU" sz="3600" dirty="0"/>
              <a:t>Расстояние от Салехарда до Парижа составляет ...</a:t>
            </a:r>
            <a:endParaRPr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95536" y="1844824"/>
            <a:ext cx="6405712" cy="4392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6876256" y="1772816"/>
            <a:ext cx="20425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  <a:defRPr/>
            </a:pPr>
            <a:r>
              <a:rPr lang="ru-RU" sz="2800" b="1" dirty="0"/>
              <a:t>6000 км</a:t>
            </a:r>
            <a:endParaRPr sz="2800" dirty="0"/>
          </a:p>
          <a:p>
            <a:pPr marL="342900" indent="-342900">
              <a:buAutoNum type="arabicPeriod"/>
              <a:defRPr/>
            </a:pPr>
            <a:r>
              <a:rPr lang="ru-RU" sz="2800" b="1" dirty="0"/>
              <a:t>10 000 км</a:t>
            </a:r>
            <a:endParaRPr sz="2800" dirty="0"/>
          </a:p>
          <a:p>
            <a:pPr marL="342900" indent="-342900">
              <a:buAutoNum type="arabicPeriod"/>
              <a:defRPr/>
            </a:pPr>
            <a:r>
              <a:rPr lang="ru-RU" sz="2800" b="1" dirty="0"/>
              <a:t>78 000 км</a:t>
            </a:r>
            <a:endParaRPr sz="2800" dirty="0"/>
          </a:p>
        </p:txBody>
      </p:sp>
      <p:pic>
        <p:nvPicPr>
          <p:cNvPr id="5" name="Picture 2" descr="https://otkritkis.com/wp-content/uploads/2022/06/jiogw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-801216"/>
            <a:ext cx="2843808" cy="2843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br>
              <a:rPr lang="ru-RU" sz="4400" b="0" i="0" u="none" strike="noStrike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u-RU" sz="4400" b="0" i="0" u="none" strike="noStrike" cap="none" spc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Расстояние от Салехарда                                    до Парижа составляет ...</a:t>
            </a:r>
            <a:endParaRPr sz="4400" dirty="0">
              <a:solidFill>
                <a:schemeClr val="bg1"/>
              </a:solidFill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95536" y="1628800"/>
            <a:ext cx="6405712" cy="4392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6888254" y="1988840"/>
            <a:ext cx="22557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  <a:defRPr/>
            </a:pPr>
            <a:r>
              <a:rPr lang="ru-RU" sz="3200" b="1" dirty="0">
                <a:solidFill>
                  <a:srgbClr val="FF0000"/>
                </a:solidFill>
              </a:rPr>
              <a:t>6000 км</a:t>
            </a:r>
            <a:endParaRPr sz="3200" dirty="0"/>
          </a:p>
          <a:p>
            <a:pPr marL="342900" indent="-342900">
              <a:buAutoNum type="arabicPeriod"/>
              <a:defRPr/>
            </a:pPr>
            <a:r>
              <a:rPr lang="ru-RU" sz="3200" b="1" dirty="0"/>
              <a:t>10 000 км</a:t>
            </a:r>
            <a:endParaRPr sz="3200" dirty="0"/>
          </a:p>
          <a:p>
            <a:pPr marL="342900" indent="-342900">
              <a:buAutoNum type="arabicPeriod"/>
              <a:defRPr/>
            </a:pPr>
            <a:r>
              <a:rPr lang="ru-RU" sz="3200" b="1" dirty="0"/>
              <a:t>78 000 км</a:t>
            </a:r>
            <a:endParaRPr sz="3200" dirty="0"/>
          </a:p>
        </p:txBody>
      </p:sp>
      <p:sp>
        <p:nvSpPr>
          <p:cNvPr id="5" name="TextBox 4"/>
          <p:cNvSpPr txBox="1"/>
          <p:nvPr/>
        </p:nvSpPr>
        <p:spPr bwMode="auto">
          <a:xfrm rot="20090935">
            <a:off x="1387272" y="2849108"/>
            <a:ext cx="1370828" cy="42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200" b="1">
                <a:solidFill>
                  <a:srgbClr val="FF0000"/>
                </a:solidFill>
              </a:rPr>
              <a:t>6000км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509120"/>
            <a:ext cx="2245940" cy="22459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51720" y="404664"/>
            <a:ext cx="6635080" cy="100811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Какая ягода </a:t>
            </a:r>
            <a:r>
              <a:rPr lang="ru-RU" dirty="0">
                <a:solidFill>
                  <a:schemeClr val="bg1"/>
                </a:solidFill>
              </a:rPr>
              <a:t>не</a:t>
            </a:r>
            <a:r>
              <a:rPr lang="ru-RU" dirty="0"/>
              <a:t> растет на Ямале?</a:t>
            </a:r>
            <a:endParaRPr dirty="0"/>
          </a:p>
        </p:txBody>
      </p:sp>
      <p:pic>
        <p:nvPicPr>
          <p:cNvPr id="3" name="Picture 10" descr="https://st03.kakprosto.ru/images/article/2014/9/18/1_57d14be11067457d14be1106b0.jpg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5292080" y="1700808"/>
            <a:ext cx="3346243" cy="2238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12" descr="https://fermilon.ru/wp-content/uploads/2018/10/image003-15.jp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755576" y="1772816"/>
            <a:ext cx="2984848" cy="2238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2699792" y="4149080"/>
            <a:ext cx="3120008" cy="2340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https://otkritkis.com/wp-content/uploads/2022/06/jiogw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675456"/>
            <a:ext cx="2651448" cy="265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476672"/>
            <a:ext cx="8229600" cy="79208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dirty="0"/>
              <a:t>Какая ягода не растет на Ямале?</a:t>
            </a:r>
            <a:endParaRPr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2341813" y="1891382"/>
            <a:ext cx="5060685" cy="3795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 bwMode="auto">
          <a:xfrm>
            <a:off x="632081" y="3496752"/>
            <a:ext cx="130555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dirty="0"/>
              <a:t>Арбуз </a:t>
            </a:r>
            <a:endParaRPr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516216" y="5160018"/>
            <a:ext cx="2064603" cy="5791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3200" b="0" i="0" u="none" strike="noStrike" cap="none">
                <a:ln>
                  <a:noFill/>
                </a:ln>
                <a:solidFill>
                  <a:schemeClr val="tx1"/>
                </a:solidFill>
              </a:rPr>
              <a:t> </a:t>
            </a:r>
            <a:endParaRPr lang="fr-FR" sz="3200" b="0" i="0" u="none" strike="noStrike" cap="none">
              <a:ln>
                <a:noFill/>
              </a:ln>
              <a:solidFill>
                <a:schemeClr val="tx1"/>
              </a:solidFill>
              <a:latin typeface="Arial"/>
            </a:endParaRPr>
          </a:p>
        </p:txBody>
      </p:sp>
      <p:pic>
        <p:nvPicPr>
          <p:cNvPr id="7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8060" y="4612060"/>
            <a:ext cx="2245940" cy="22459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403648" y="692696"/>
            <a:ext cx="7488832" cy="157504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br>
              <a:rPr lang="ru-RU" sz="4000" dirty="0"/>
            </a:br>
            <a:r>
              <a:rPr lang="ru-RU" sz="3600" b="1" dirty="0"/>
              <a:t>Уникальное природное явление, возникающее из-за воздействия солнечной активности </a:t>
            </a:r>
            <a:br>
              <a:rPr lang="ru-RU" dirty="0"/>
            </a:br>
            <a:endParaRPr lang="ru-RU" dirty="0"/>
          </a:p>
        </p:txBody>
      </p:sp>
      <p:pic>
        <p:nvPicPr>
          <p:cNvPr id="2039356457" name="Picture 2" descr="https://ic.pics.livejournal.com/knivy/54757125/188575/188575_900.jpg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2123728" y="2636912"/>
            <a:ext cx="5328590" cy="3161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s://otkritkis.com/wp-content/uploads/2022/06/jiogw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243408"/>
            <a:ext cx="288032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3568" y="692696"/>
            <a:ext cx="8229600" cy="108012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br>
              <a:rPr lang="ru-RU" sz="4400" b="0" i="0" u="none" strike="noStrike" cap="none" spc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ru-RU" sz="3100" b="1" i="0" u="none" strike="noStrike" cap="none" spc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Уникальное природное явление, возникающее </a:t>
            </a:r>
            <a:br>
              <a:rPr lang="ru-RU" sz="3100" b="1" i="0" u="none" strike="noStrike" cap="none" spc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ru-RU" sz="3100" b="1" i="0" u="none" strike="noStrike" cap="none" spc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из-за воздействия солнечной активности 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4139952" y="2204864"/>
            <a:ext cx="4821259" cy="2664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 bwMode="auto">
          <a:xfrm rot="21229669">
            <a:off x="4526042" y="2511670"/>
            <a:ext cx="3161288" cy="579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FFFF00"/>
                </a:solidFill>
              </a:rPr>
              <a:t>Северное сияние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265228172" name="Picture 4" descr="https://funnyfest.ru/wp-content/uploads/northern-lights-in-severodvinsk-2.jpg"/>
          <p:cNvPicPr>
            <a:picLocks noChangeAspect="1" noChangeArrowheads="1"/>
          </p:cNvPicPr>
          <p:nvPr/>
        </p:nvPicPr>
        <p:blipFill>
          <a:blip r:embed="rId3" cstate="print"/>
          <a:srcRect l="14959"/>
          <a:stretch/>
        </p:blipFill>
        <p:spPr bwMode="auto">
          <a:xfrm>
            <a:off x="755576" y="2204864"/>
            <a:ext cx="3274830" cy="2808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869160"/>
            <a:ext cx="1872208" cy="18722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Words>316</Words>
  <Application>Microsoft Macintosh PowerPoint</Application>
  <DocSecurity>0</DocSecurity>
  <PresentationFormat>Affichage à l'écran (4:3)</PresentationFormat>
  <Paragraphs>63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Arial</vt:lpstr>
      <vt:lpstr>Calibri</vt:lpstr>
      <vt:lpstr>Monotype Corsiva</vt:lpstr>
      <vt:lpstr>Trebuchet MS</vt:lpstr>
      <vt:lpstr>Тема Office</vt:lpstr>
      <vt:lpstr>Présentation PowerPoint</vt:lpstr>
      <vt:lpstr>В какой части России находится                          Ямало – Ненецкий автономный округ ?</vt:lpstr>
      <vt:lpstr>В какой части России находится                        Ямало – Ненецкий автономный округ ?</vt:lpstr>
      <vt:lpstr>Расстояние от Салехарда до Парижа составляет ...</vt:lpstr>
      <vt:lpstr> Расстояние от Салехарда                                    до Парижа составляет ... </vt:lpstr>
      <vt:lpstr>Какая ягода не растет на Ямале?</vt:lpstr>
      <vt:lpstr>Какая ягода не растет на Ямале?</vt:lpstr>
      <vt:lpstr> Уникальное природное явление, возникающее из-за воздействия солнечной активности  </vt:lpstr>
      <vt:lpstr> Уникальное природное явление, возникающее  из-за воздействия солнечной активности  </vt:lpstr>
      <vt:lpstr>Полярный день это…</vt:lpstr>
      <vt:lpstr>Полярный день это…</vt:lpstr>
      <vt:lpstr>Полярная ночь это… </vt:lpstr>
      <vt:lpstr>Полярная ночь это… </vt:lpstr>
      <vt:lpstr>1.Чум 2. Дом 3. Юрта</vt:lpstr>
      <vt:lpstr> 1.Чум 2. Дом 3. Юрта</vt:lpstr>
      <vt:lpstr> Ненецкая «шоколадка» это ... </vt:lpstr>
      <vt:lpstr> Ненецкая «шоколадка» это ... </vt:lpstr>
      <vt:lpstr>Кусочки мороженной рыбы,  нарезанные тонкими пластинками это ...</vt:lpstr>
      <vt:lpstr>Кусочки мороженной рыбы нарезанные тонкими пластинками это…</vt:lpstr>
      <vt:lpstr>Bravo! Très bien joué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Наталья Заварзина</dc:creator>
  <cp:keywords/>
  <dc:description/>
  <cp:lastModifiedBy>Celia PROST</cp:lastModifiedBy>
  <cp:revision>207</cp:revision>
  <dcterms:created xsi:type="dcterms:W3CDTF">2017-03-11T03:43:07Z</dcterms:created>
  <dcterms:modified xsi:type="dcterms:W3CDTF">2023-04-20T13:11:45Z</dcterms:modified>
  <cp:category/>
  <dc:identifier/>
  <cp:contentStatus/>
  <dc:language/>
  <cp:version/>
</cp:coreProperties>
</file>